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6"/>
  </p:notesMasterIdLst>
  <p:handoutMasterIdLst>
    <p:handoutMasterId r:id="rId17"/>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Style foncé 1 - Accentuation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5" autoAdjust="0"/>
    <p:restoredTop sz="86467" autoAdjust="0"/>
  </p:normalViewPr>
  <p:slideViewPr>
    <p:cSldViewPr snapToGrid="0">
      <p:cViewPr>
        <p:scale>
          <a:sx n="160" d="100"/>
          <a:sy n="160" d="100"/>
        </p:scale>
        <p:origin x="114" y="-79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388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9.jpg"/><Relationship Id="rId3" Type="http://schemas.openxmlformats.org/officeDocument/2006/relationships/slide" Target="../slides/slide7.xml"/><Relationship Id="rId7" Type="http://schemas.openxmlformats.org/officeDocument/2006/relationships/image" Target="../media/image3.png"/><Relationship Id="rId12" Type="http://schemas.openxmlformats.org/officeDocument/2006/relationships/image" Target="../media/image8.svg"/><Relationship Id="rId17" Type="http://schemas.openxmlformats.org/officeDocument/2006/relationships/image" Target="../media/image13.svg"/><Relationship Id="rId2" Type="http://schemas.openxmlformats.org/officeDocument/2006/relationships/slide" Target="../slides/slide5.xml"/><Relationship Id="rId16" Type="http://schemas.openxmlformats.org/officeDocument/2006/relationships/image" Target="../media/image12.png"/><Relationship Id="rId1" Type="http://schemas.openxmlformats.org/officeDocument/2006/relationships/slide" Target="../slides/slide3.xml"/><Relationship Id="rId6" Type="http://schemas.openxmlformats.org/officeDocument/2006/relationships/slide" Target="../slides/slide11.xml"/><Relationship Id="rId11" Type="http://schemas.openxmlformats.org/officeDocument/2006/relationships/image" Target="../media/image7.png"/><Relationship Id="rId5" Type="http://schemas.openxmlformats.org/officeDocument/2006/relationships/slide" Target="../slides/slide10.xml"/><Relationship Id="rId15" Type="http://schemas.openxmlformats.org/officeDocument/2006/relationships/image" Target="../media/image11.svg"/><Relationship Id="rId10" Type="http://schemas.openxmlformats.org/officeDocument/2006/relationships/image" Target="../media/image6.svg"/><Relationship Id="rId4" Type="http://schemas.openxmlformats.org/officeDocument/2006/relationships/slide" Target="../slides/slide8.xml"/><Relationship Id="rId9" Type="http://schemas.openxmlformats.org/officeDocument/2006/relationships/image" Target="../media/image5.png"/><Relationship Id="rId14"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svg"/><Relationship Id="rId9"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44E2F6-DEAF-4B46-90E5-730FA9057C0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8C8D735-244A-4F1B-B8F4-6C5B7832FD2B}">
      <dgm:prSet custT="1"/>
      <dgm:spPr/>
      <dgm:t>
        <a:bodyPr/>
        <a:lstStyle/>
        <a:p>
          <a:pPr>
            <a:lnSpc>
              <a:spcPct val="100000"/>
            </a:lnSpc>
          </a:pPr>
          <a:r>
            <a:rPr lang="fr-FR" sz="1400" i="1" dirty="0">
              <a:latin typeface="+mn-lt"/>
            </a:rPr>
            <a:t>1- </a:t>
          </a:r>
          <a:r>
            <a:rPr lang="fr-FR" sz="1200" i="1" dirty="0">
              <a:latin typeface="+mn-lt"/>
              <a:hlinkClick xmlns:r="http://schemas.openxmlformats.org/officeDocument/2006/relationships" r:id="rId1" action="ppaction://hlinksldjump"/>
            </a:rPr>
            <a:t>Présentation</a:t>
          </a:r>
          <a:r>
            <a:rPr lang="fr-FR" sz="1200" i="1" dirty="0">
              <a:latin typeface="+mn-lt"/>
            </a:rPr>
            <a:t>…………………………………………………………………..….3</a:t>
          </a:r>
          <a:endParaRPr lang="en-US" sz="1200" dirty="0">
            <a:latin typeface="+mn-lt"/>
          </a:endParaRPr>
        </a:p>
      </dgm:t>
    </dgm:pt>
    <dgm:pt modelId="{5E5042A2-ECE5-4E18-BDD0-14A697C34812}" type="parTrans" cxnId="{ABDBC56F-280D-40C3-8971-C9BB8C5827E8}">
      <dgm:prSet/>
      <dgm:spPr/>
      <dgm:t>
        <a:bodyPr/>
        <a:lstStyle/>
        <a:p>
          <a:endParaRPr lang="en-US"/>
        </a:p>
      </dgm:t>
    </dgm:pt>
    <dgm:pt modelId="{30E105D6-6023-4B33-A6FA-227D3B62A8E3}" type="sibTrans" cxnId="{ABDBC56F-280D-40C3-8971-C9BB8C5827E8}">
      <dgm:prSet/>
      <dgm:spPr/>
      <dgm:t>
        <a:bodyPr/>
        <a:lstStyle/>
        <a:p>
          <a:endParaRPr lang="en-US"/>
        </a:p>
      </dgm:t>
    </dgm:pt>
    <dgm:pt modelId="{D55A1294-CB98-4E29-954A-48C178CF1597}">
      <dgm:prSet custT="1"/>
      <dgm:spPr/>
      <dgm:t>
        <a:bodyPr/>
        <a:lstStyle/>
        <a:p>
          <a:pPr>
            <a:lnSpc>
              <a:spcPct val="100000"/>
            </a:lnSpc>
          </a:pPr>
          <a:r>
            <a:rPr lang="fr-FR" sz="1000" i="1" dirty="0"/>
            <a:t>1-1 Jeu de données………………………………………………………..3</a:t>
          </a:r>
          <a:endParaRPr lang="en-US" sz="1000" dirty="0"/>
        </a:p>
      </dgm:t>
    </dgm:pt>
    <dgm:pt modelId="{6A24AEEF-8FD2-4827-AD1B-2FDE1483427A}" type="parTrans" cxnId="{E23260EA-4AFE-4DDF-9DB2-7D3FD582031E}">
      <dgm:prSet/>
      <dgm:spPr/>
      <dgm:t>
        <a:bodyPr/>
        <a:lstStyle/>
        <a:p>
          <a:endParaRPr lang="en-US"/>
        </a:p>
      </dgm:t>
    </dgm:pt>
    <dgm:pt modelId="{54BECCAB-99D2-4B1B-B226-A9AB8BBD7D9B}" type="sibTrans" cxnId="{E23260EA-4AFE-4DDF-9DB2-7D3FD582031E}">
      <dgm:prSet/>
      <dgm:spPr/>
      <dgm:t>
        <a:bodyPr/>
        <a:lstStyle/>
        <a:p>
          <a:endParaRPr lang="en-US"/>
        </a:p>
      </dgm:t>
    </dgm:pt>
    <dgm:pt modelId="{11EE4DC2-5724-4E0C-BB69-36B5670ADA10}">
      <dgm:prSet custT="1"/>
      <dgm:spPr/>
      <dgm:t>
        <a:bodyPr/>
        <a:lstStyle/>
        <a:p>
          <a:pPr>
            <a:lnSpc>
              <a:spcPct val="100000"/>
            </a:lnSpc>
          </a:pPr>
          <a:r>
            <a:rPr lang="fr-FR" sz="1000" i="1" dirty="0"/>
            <a:t>1-2 Catégorie des données……………………………………………..3</a:t>
          </a:r>
          <a:endParaRPr lang="en-US" sz="1000" dirty="0"/>
        </a:p>
      </dgm:t>
    </dgm:pt>
    <dgm:pt modelId="{CD9E2525-DF27-45B8-8125-6BDE512C29BF}" type="parTrans" cxnId="{1B0B82B4-1D50-4E47-BBC9-58EFF770BB45}">
      <dgm:prSet/>
      <dgm:spPr/>
      <dgm:t>
        <a:bodyPr/>
        <a:lstStyle/>
        <a:p>
          <a:endParaRPr lang="en-US"/>
        </a:p>
      </dgm:t>
    </dgm:pt>
    <dgm:pt modelId="{F175CF9A-587B-4CA2-A89C-A4D381D00D03}" type="sibTrans" cxnId="{1B0B82B4-1D50-4E47-BBC9-58EFF770BB45}">
      <dgm:prSet/>
      <dgm:spPr/>
      <dgm:t>
        <a:bodyPr/>
        <a:lstStyle/>
        <a:p>
          <a:endParaRPr lang="en-US"/>
        </a:p>
      </dgm:t>
    </dgm:pt>
    <dgm:pt modelId="{E956CB6A-0CCF-489F-99CD-77F44C23D06C}">
      <dgm:prSet custT="1"/>
      <dgm:spPr/>
      <dgm:t>
        <a:bodyPr/>
        <a:lstStyle/>
        <a:p>
          <a:pPr>
            <a:lnSpc>
              <a:spcPct val="100000"/>
            </a:lnSpc>
          </a:pPr>
          <a:r>
            <a:rPr lang="fr-FR" sz="1200" i="1" dirty="0"/>
            <a:t>2- </a:t>
          </a:r>
          <a:r>
            <a:rPr lang="fr-FR" sz="1200" i="1" dirty="0">
              <a:hlinkClick xmlns:r="http://schemas.openxmlformats.org/officeDocument/2006/relationships" r:id="rId2" action="ppaction://hlinksldjump"/>
            </a:rPr>
            <a:t>Analyse exploratoire des données sous Python</a:t>
          </a:r>
          <a:r>
            <a:rPr lang="fr-FR" sz="1200" i="1" dirty="0"/>
            <a:t>………………….……..5</a:t>
          </a:r>
          <a:endParaRPr lang="en-US" sz="1200" dirty="0"/>
        </a:p>
      </dgm:t>
    </dgm:pt>
    <dgm:pt modelId="{F58220E5-C1D2-4209-AE93-0FB4BC0A359C}" type="parTrans" cxnId="{5AEDE9CB-5F29-4A68-A43C-B9E59C92936B}">
      <dgm:prSet/>
      <dgm:spPr/>
      <dgm:t>
        <a:bodyPr/>
        <a:lstStyle/>
        <a:p>
          <a:endParaRPr lang="en-US"/>
        </a:p>
      </dgm:t>
    </dgm:pt>
    <dgm:pt modelId="{D33B985C-ADF6-4AB9-99E5-DAEF757BB7A3}" type="sibTrans" cxnId="{5AEDE9CB-5F29-4A68-A43C-B9E59C92936B}">
      <dgm:prSet/>
      <dgm:spPr/>
      <dgm:t>
        <a:bodyPr/>
        <a:lstStyle/>
        <a:p>
          <a:endParaRPr lang="en-US"/>
        </a:p>
      </dgm:t>
    </dgm:pt>
    <dgm:pt modelId="{AEF8604B-4862-4681-A3D9-12B25A61F18F}">
      <dgm:prSet custT="1"/>
      <dgm:spPr/>
      <dgm:t>
        <a:bodyPr/>
        <a:lstStyle/>
        <a:p>
          <a:pPr>
            <a:lnSpc>
              <a:spcPct val="100000"/>
            </a:lnSpc>
          </a:pPr>
          <a:r>
            <a:rPr lang="fr-FR" sz="1000" i="1" kern="1200" dirty="0">
              <a:solidFill>
                <a:prstClr val="black">
                  <a:hueOff val="0"/>
                  <a:satOff val="0"/>
                  <a:lumOff val="0"/>
                  <a:alphaOff val="0"/>
                </a:prstClr>
              </a:solidFill>
              <a:latin typeface="Aptos" panose="02110004020202020204"/>
              <a:ea typeface="+mn-ea"/>
              <a:cs typeface="+mn-cs"/>
            </a:rPr>
            <a:t>2-1</a:t>
          </a:r>
          <a:r>
            <a:rPr lang="fr-FR" sz="1000" i="1" kern="1200" dirty="0"/>
            <a:t> Intégration et conversion des données………………………….5</a:t>
          </a:r>
          <a:endParaRPr lang="en-US" sz="1000" kern="1200" dirty="0"/>
        </a:p>
      </dgm:t>
    </dgm:pt>
    <dgm:pt modelId="{557FDF6C-3DE2-4B1C-947D-8450BDA6BD89}" type="parTrans" cxnId="{BB8F5179-32EB-4381-BE0E-BFDA5760BB92}">
      <dgm:prSet/>
      <dgm:spPr/>
      <dgm:t>
        <a:bodyPr/>
        <a:lstStyle/>
        <a:p>
          <a:endParaRPr lang="en-US"/>
        </a:p>
      </dgm:t>
    </dgm:pt>
    <dgm:pt modelId="{5410B0B9-13A3-4708-98CB-56A8D256097A}" type="sibTrans" cxnId="{BB8F5179-32EB-4381-BE0E-BFDA5760BB92}">
      <dgm:prSet/>
      <dgm:spPr/>
      <dgm:t>
        <a:bodyPr/>
        <a:lstStyle/>
        <a:p>
          <a:endParaRPr lang="en-US"/>
        </a:p>
      </dgm:t>
    </dgm:pt>
    <dgm:pt modelId="{2C9470D6-83FF-4CD2-A14E-91AA90827549}">
      <dgm:prSet custT="1"/>
      <dgm:spPr/>
      <dgm:t>
        <a:bodyPr/>
        <a:lstStyle/>
        <a:p>
          <a:pPr>
            <a:lnSpc>
              <a:spcPct val="100000"/>
            </a:lnSpc>
          </a:pPr>
          <a:r>
            <a:rPr lang="fr-FR" sz="1000" i="1" kern="1200" dirty="0"/>
            <a:t>2-2 </a:t>
          </a:r>
          <a:r>
            <a:rPr lang="fr-FR" sz="1000" i="1" kern="1200" dirty="0">
              <a:solidFill>
                <a:prstClr val="black">
                  <a:hueOff val="0"/>
                  <a:satOff val="0"/>
                  <a:lumOff val="0"/>
                  <a:alphaOff val="0"/>
                </a:prstClr>
              </a:solidFill>
              <a:latin typeface="Aptos" panose="02110004020202020204"/>
              <a:ea typeface="+mn-ea"/>
              <a:cs typeface="+mn-cs"/>
            </a:rPr>
            <a:t>Traitement</a:t>
          </a:r>
          <a:r>
            <a:rPr lang="fr-FR" sz="1000" i="1" kern="1200" dirty="0"/>
            <a:t> des valeurs aberrantes……………………………….5</a:t>
          </a:r>
          <a:endParaRPr lang="en-US" sz="1000" kern="1200" dirty="0"/>
        </a:p>
      </dgm:t>
    </dgm:pt>
    <dgm:pt modelId="{100EFC5A-B967-4293-AA5B-E7F95B3326C5}" type="parTrans" cxnId="{CB9A3BD9-0734-4872-B9D5-FBCF2BFF0F69}">
      <dgm:prSet/>
      <dgm:spPr/>
      <dgm:t>
        <a:bodyPr/>
        <a:lstStyle/>
        <a:p>
          <a:endParaRPr lang="en-US"/>
        </a:p>
      </dgm:t>
    </dgm:pt>
    <dgm:pt modelId="{E5D89F6C-3B83-405D-ACBE-A25C1123E3C0}" type="sibTrans" cxnId="{CB9A3BD9-0734-4872-B9D5-FBCF2BFF0F69}">
      <dgm:prSet/>
      <dgm:spPr/>
      <dgm:t>
        <a:bodyPr/>
        <a:lstStyle/>
        <a:p>
          <a:endParaRPr lang="en-US"/>
        </a:p>
      </dgm:t>
    </dgm:pt>
    <dgm:pt modelId="{1B758901-A254-48EE-A2C0-829828CB286B}">
      <dgm:prSet custT="1"/>
      <dgm:spPr/>
      <dgm:t>
        <a:bodyPr/>
        <a:lstStyle/>
        <a:p>
          <a:pPr>
            <a:lnSpc>
              <a:spcPct val="100000"/>
            </a:lnSpc>
          </a:pPr>
          <a:r>
            <a:rPr lang="fr-FR" sz="1000" i="1" kern="1200" dirty="0"/>
            <a:t>2-3 Matrice de Corrélation……………………………………………….6</a:t>
          </a:r>
          <a:endParaRPr lang="en-US" sz="1000" kern="1200" dirty="0"/>
        </a:p>
      </dgm:t>
    </dgm:pt>
    <dgm:pt modelId="{31E5DB2F-B185-44D3-BFBB-A12A2EE709A1}" type="parTrans" cxnId="{2A0D6398-0F2D-49DC-BA48-537B180BB639}">
      <dgm:prSet/>
      <dgm:spPr/>
      <dgm:t>
        <a:bodyPr/>
        <a:lstStyle/>
        <a:p>
          <a:endParaRPr lang="en-US"/>
        </a:p>
      </dgm:t>
    </dgm:pt>
    <dgm:pt modelId="{BF692397-B07B-4CD2-8791-F06174D2967D}" type="sibTrans" cxnId="{2A0D6398-0F2D-49DC-BA48-537B180BB639}">
      <dgm:prSet/>
      <dgm:spPr/>
      <dgm:t>
        <a:bodyPr/>
        <a:lstStyle/>
        <a:p>
          <a:endParaRPr lang="en-US"/>
        </a:p>
      </dgm:t>
    </dgm:pt>
    <dgm:pt modelId="{8FF8CEC8-0BA0-44C9-8689-0FDECFE6E910}">
      <dgm:prSet custT="1"/>
      <dgm:spPr/>
      <dgm:t>
        <a:bodyPr/>
        <a:lstStyle/>
        <a:p>
          <a:pPr>
            <a:lnSpc>
              <a:spcPct val="100000"/>
            </a:lnSpc>
          </a:pPr>
          <a:r>
            <a:rPr lang="fr-FR" sz="1200" i="1" dirty="0"/>
            <a:t>3- </a:t>
          </a:r>
          <a:r>
            <a:rPr lang="fr-FR" sz="1200" i="1" dirty="0">
              <a:hlinkClick xmlns:r="http://schemas.openxmlformats.org/officeDocument/2006/relationships" r:id="rId3" action="ppaction://hlinksldjump"/>
            </a:rPr>
            <a:t>Régression Logistique</a:t>
          </a:r>
          <a:r>
            <a:rPr lang="fr-FR" sz="1200" i="1" dirty="0"/>
            <a:t>………………………………………………………….7</a:t>
          </a:r>
          <a:endParaRPr lang="en-US" sz="1200" dirty="0"/>
        </a:p>
      </dgm:t>
    </dgm:pt>
    <dgm:pt modelId="{942CCDB9-0F2C-42C5-BAE8-CF32EF8976BE}" type="parTrans" cxnId="{410B47DE-B952-47EC-BF77-315320F04310}">
      <dgm:prSet/>
      <dgm:spPr/>
      <dgm:t>
        <a:bodyPr/>
        <a:lstStyle/>
        <a:p>
          <a:endParaRPr lang="en-US"/>
        </a:p>
      </dgm:t>
    </dgm:pt>
    <dgm:pt modelId="{AEB40224-F2DF-4CA1-A5AE-DA35553F940B}" type="sibTrans" cxnId="{410B47DE-B952-47EC-BF77-315320F04310}">
      <dgm:prSet/>
      <dgm:spPr/>
      <dgm:t>
        <a:bodyPr/>
        <a:lstStyle/>
        <a:p>
          <a:endParaRPr lang="en-US"/>
        </a:p>
      </dgm:t>
    </dgm:pt>
    <dgm:pt modelId="{8C87B42C-E28F-4311-9C9B-0C6C9B7D85B7}">
      <dgm:prSet custT="1"/>
      <dgm:spPr/>
      <dgm:t>
        <a:bodyPr/>
        <a:lstStyle/>
        <a:p>
          <a:pPr>
            <a:lnSpc>
              <a:spcPct val="100000"/>
            </a:lnSpc>
          </a:pPr>
          <a:r>
            <a:rPr lang="fr-FR" sz="1000" i="1" dirty="0"/>
            <a:t>3-1 Évaluation du modèle………………………………..………………7</a:t>
          </a:r>
          <a:endParaRPr lang="en-US" sz="1000" dirty="0"/>
        </a:p>
      </dgm:t>
    </dgm:pt>
    <dgm:pt modelId="{47F349BB-409B-4AF3-A84E-AFEFE8535D37}" type="parTrans" cxnId="{3E246BFE-7BB4-456F-BCD2-5CBD76C0242F}">
      <dgm:prSet/>
      <dgm:spPr/>
      <dgm:t>
        <a:bodyPr/>
        <a:lstStyle/>
        <a:p>
          <a:endParaRPr lang="en-US"/>
        </a:p>
      </dgm:t>
    </dgm:pt>
    <dgm:pt modelId="{4A14AD0E-CEAE-4379-A662-043CF51A9B1B}" type="sibTrans" cxnId="{3E246BFE-7BB4-456F-BCD2-5CBD76C0242F}">
      <dgm:prSet/>
      <dgm:spPr/>
      <dgm:t>
        <a:bodyPr/>
        <a:lstStyle/>
        <a:p>
          <a:endParaRPr lang="en-US"/>
        </a:p>
      </dgm:t>
    </dgm:pt>
    <dgm:pt modelId="{52812DF2-2A06-4DB3-A979-FC52292674BB}">
      <dgm:prSet custT="1"/>
      <dgm:spPr/>
      <dgm:t>
        <a:bodyPr/>
        <a:lstStyle/>
        <a:p>
          <a:pPr>
            <a:lnSpc>
              <a:spcPct val="100000"/>
            </a:lnSpc>
          </a:pPr>
          <a:r>
            <a:rPr lang="fr-FR" sz="1000" i="1" dirty="0"/>
            <a:t>3-2 matrice de confusion……………………………..………………….7</a:t>
          </a:r>
          <a:endParaRPr lang="en-US" sz="1000" dirty="0"/>
        </a:p>
      </dgm:t>
    </dgm:pt>
    <dgm:pt modelId="{988F8D1B-2229-455A-A085-F5E36F17B036}" type="parTrans" cxnId="{9B8E9675-6BD3-4D11-A3E2-438E16869116}">
      <dgm:prSet/>
      <dgm:spPr/>
      <dgm:t>
        <a:bodyPr/>
        <a:lstStyle/>
        <a:p>
          <a:endParaRPr lang="en-US"/>
        </a:p>
      </dgm:t>
    </dgm:pt>
    <dgm:pt modelId="{FC647C41-2840-4A91-9ECF-15A4F66D7FD0}" type="sibTrans" cxnId="{9B8E9675-6BD3-4D11-A3E2-438E16869116}">
      <dgm:prSet/>
      <dgm:spPr/>
      <dgm:t>
        <a:bodyPr/>
        <a:lstStyle/>
        <a:p>
          <a:endParaRPr lang="en-US"/>
        </a:p>
      </dgm:t>
    </dgm:pt>
    <dgm:pt modelId="{AA3C3E69-3AE7-468F-91D0-FDD63DF79DEE}">
      <dgm:prSet custT="1"/>
      <dgm:spPr/>
      <dgm:t>
        <a:bodyPr/>
        <a:lstStyle/>
        <a:p>
          <a:pPr>
            <a:lnSpc>
              <a:spcPct val="100000"/>
            </a:lnSpc>
          </a:pPr>
          <a:r>
            <a:rPr lang="fr-FR" sz="1200" i="1" dirty="0"/>
            <a:t>4- </a:t>
          </a:r>
          <a:r>
            <a:rPr lang="fr-FR" sz="1200" i="1" dirty="0">
              <a:hlinkClick xmlns:r="http://schemas.openxmlformats.org/officeDocument/2006/relationships" r:id="rId4" action="ppaction://hlinksldjump"/>
            </a:rPr>
            <a:t>Forets Aléatoire</a:t>
          </a:r>
          <a:r>
            <a:rPr lang="fr-FR" sz="1200" i="1" dirty="0"/>
            <a:t>………………………………………………………………….8</a:t>
          </a:r>
          <a:endParaRPr lang="en-US" sz="1200" dirty="0"/>
        </a:p>
      </dgm:t>
    </dgm:pt>
    <dgm:pt modelId="{C0E603CC-9486-4CA0-9A75-435B22E46AF2}" type="parTrans" cxnId="{1F6C83F8-74B1-4E7D-80E8-AD6BB2D90075}">
      <dgm:prSet/>
      <dgm:spPr/>
      <dgm:t>
        <a:bodyPr/>
        <a:lstStyle/>
        <a:p>
          <a:endParaRPr lang="en-US"/>
        </a:p>
      </dgm:t>
    </dgm:pt>
    <dgm:pt modelId="{AC803E40-EFC8-4330-8A15-AA0CAFC166E1}" type="sibTrans" cxnId="{1F6C83F8-74B1-4E7D-80E8-AD6BB2D90075}">
      <dgm:prSet/>
      <dgm:spPr/>
      <dgm:t>
        <a:bodyPr/>
        <a:lstStyle/>
        <a:p>
          <a:endParaRPr lang="en-US"/>
        </a:p>
      </dgm:t>
    </dgm:pt>
    <dgm:pt modelId="{29BE8901-3A76-405D-8C5C-2898F5053A79}">
      <dgm:prSet custT="1"/>
      <dgm:spPr/>
      <dgm:t>
        <a:bodyPr/>
        <a:lstStyle/>
        <a:p>
          <a:pPr>
            <a:lnSpc>
              <a:spcPct val="100000"/>
            </a:lnSpc>
          </a:pPr>
          <a:r>
            <a:rPr lang="fr-FR" sz="1000" i="1" dirty="0"/>
            <a:t>4-1 Évaluation du modèle………………………………....…………….8</a:t>
          </a:r>
          <a:endParaRPr lang="en-US" sz="1000" dirty="0"/>
        </a:p>
      </dgm:t>
    </dgm:pt>
    <dgm:pt modelId="{1EA3B415-E3BC-4DDD-9C23-DB554B424251}" type="parTrans" cxnId="{B18C3B28-0E96-4011-A5E5-D546755F15E0}">
      <dgm:prSet/>
      <dgm:spPr/>
      <dgm:t>
        <a:bodyPr/>
        <a:lstStyle/>
        <a:p>
          <a:endParaRPr lang="en-US"/>
        </a:p>
      </dgm:t>
    </dgm:pt>
    <dgm:pt modelId="{7CC06C86-A51E-4711-B29F-F372B6F64421}" type="sibTrans" cxnId="{B18C3B28-0E96-4011-A5E5-D546755F15E0}">
      <dgm:prSet/>
      <dgm:spPr/>
      <dgm:t>
        <a:bodyPr/>
        <a:lstStyle/>
        <a:p>
          <a:endParaRPr lang="en-US"/>
        </a:p>
      </dgm:t>
    </dgm:pt>
    <dgm:pt modelId="{6C105FC8-1552-41D7-989A-1758C3D4DA00}">
      <dgm:prSet custT="1"/>
      <dgm:spPr/>
      <dgm:t>
        <a:bodyPr/>
        <a:lstStyle/>
        <a:p>
          <a:pPr>
            <a:lnSpc>
              <a:spcPct val="100000"/>
            </a:lnSpc>
          </a:pPr>
          <a:r>
            <a:rPr lang="fr-FR" sz="1000" i="1" dirty="0"/>
            <a:t>4-2 matrice de confusion………….……………………………………..8</a:t>
          </a:r>
          <a:endParaRPr lang="en-US" sz="1000" dirty="0"/>
        </a:p>
      </dgm:t>
    </dgm:pt>
    <dgm:pt modelId="{9EA25AF1-796D-41D6-80FA-79F3FA9FDE29}" type="parTrans" cxnId="{A4BC35D3-4C3D-4EE3-952D-7F82544BC73D}">
      <dgm:prSet/>
      <dgm:spPr/>
      <dgm:t>
        <a:bodyPr/>
        <a:lstStyle/>
        <a:p>
          <a:endParaRPr lang="en-US"/>
        </a:p>
      </dgm:t>
    </dgm:pt>
    <dgm:pt modelId="{E8A338AB-86CF-493A-81D3-5EDC321BDB43}" type="sibTrans" cxnId="{A4BC35D3-4C3D-4EE3-952D-7F82544BC73D}">
      <dgm:prSet/>
      <dgm:spPr/>
      <dgm:t>
        <a:bodyPr/>
        <a:lstStyle/>
        <a:p>
          <a:endParaRPr lang="en-US"/>
        </a:p>
      </dgm:t>
    </dgm:pt>
    <dgm:pt modelId="{8C637CB5-CDE7-4199-BD7E-EE9539A767D1}">
      <dgm:prSet custT="1"/>
      <dgm:spPr/>
      <dgm:t>
        <a:bodyPr/>
        <a:lstStyle/>
        <a:p>
          <a:pPr>
            <a:lnSpc>
              <a:spcPct val="100000"/>
            </a:lnSpc>
          </a:pPr>
          <a:r>
            <a:rPr lang="fr-FR" sz="1000" i="1" dirty="0"/>
            <a:t>4-3 visualisation de l'arbre a 2 niveaux ……………………………….9</a:t>
          </a:r>
          <a:endParaRPr lang="en-US" sz="1000" dirty="0"/>
        </a:p>
      </dgm:t>
    </dgm:pt>
    <dgm:pt modelId="{13512194-AF9E-4070-AFFF-B5DE914B838B}" type="parTrans" cxnId="{85F6C7B1-5B62-49FC-879E-4E6762CDC7E4}">
      <dgm:prSet/>
      <dgm:spPr/>
      <dgm:t>
        <a:bodyPr/>
        <a:lstStyle/>
        <a:p>
          <a:endParaRPr lang="en-US"/>
        </a:p>
      </dgm:t>
    </dgm:pt>
    <dgm:pt modelId="{6B61309C-615A-433D-BD40-AE31E4C072BF}" type="sibTrans" cxnId="{85F6C7B1-5B62-49FC-879E-4E6762CDC7E4}">
      <dgm:prSet/>
      <dgm:spPr/>
      <dgm:t>
        <a:bodyPr/>
        <a:lstStyle/>
        <a:p>
          <a:endParaRPr lang="en-US"/>
        </a:p>
      </dgm:t>
    </dgm:pt>
    <dgm:pt modelId="{46D0E883-E129-4E33-825C-495450F69995}">
      <dgm:prSet custT="1"/>
      <dgm:spPr/>
      <dgm:t>
        <a:bodyPr/>
        <a:lstStyle/>
        <a:p>
          <a:pPr>
            <a:lnSpc>
              <a:spcPct val="100000"/>
            </a:lnSpc>
          </a:pPr>
          <a:r>
            <a:rPr lang="fr-FR" sz="1200" i="1" dirty="0"/>
            <a:t>5- </a:t>
          </a:r>
          <a:r>
            <a:rPr lang="fr-FR" sz="1200" i="1" dirty="0">
              <a:hlinkClick xmlns:r="http://schemas.openxmlformats.org/officeDocument/2006/relationships" r:id="rId5" action="ppaction://hlinksldjump"/>
            </a:rPr>
            <a:t>Comparaison Régression Logistique / Forets Aléatoire</a:t>
          </a:r>
          <a:r>
            <a:rPr lang="fr-FR" sz="1200" i="1" dirty="0"/>
            <a:t>……………..10 </a:t>
          </a:r>
          <a:endParaRPr lang="en-US" sz="1200" dirty="0"/>
        </a:p>
      </dgm:t>
    </dgm:pt>
    <dgm:pt modelId="{816583D2-DF1E-4EF3-B7F1-3B777764D89D}" type="parTrans" cxnId="{7F94C3C4-0883-4BFD-AF7F-829B77FBACC1}">
      <dgm:prSet/>
      <dgm:spPr/>
      <dgm:t>
        <a:bodyPr/>
        <a:lstStyle/>
        <a:p>
          <a:endParaRPr lang="en-US"/>
        </a:p>
      </dgm:t>
    </dgm:pt>
    <dgm:pt modelId="{BEAAC092-D308-4FF0-9989-4C3245EA4A17}" type="sibTrans" cxnId="{7F94C3C4-0883-4BFD-AF7F-829B77FBACC1}">
      <dgm:prSet/>
      <dgm:spPr/>
      <dgm:t>
        <a:bodyPr/>
        <a:lstStyle/>
        <a:p>
          <a:endParaRPr lang="en-US"/>
        </a:p>
      </dgm:t>
    </dgm:pt>
    <dgm:pt modelId="{FBBEA622-B83F-4774-9629-2CB654144DE4}">
      <dgm:prSet custT="1"/>
      <dgm:spPr/>
      <dgm:t>
        <a:bodyPr/>
        <a:lstStyle/>
        <a:p>
          <a:pPr>
            <a:lnSpc>
              <a:spcPct val="100000"/>
            </a:lnSpc>
          </a:pPr>
          <a:r>
            <a:rPr lang="fr-FR" sz="1200" i="1" dirty="0"/>
            <a:t>6- </a:t>
          </a:r>
          <a:r>
            <a:rPr lang="fr-FR" sz="1200" i="1" dirty="0">
              <a:hlinkClick xmlns:r="http://schemas.openxmlformats.org/officeDocument/2006/relationships" r:id="rId6" action="ppaction://hlinksldjump"/>
            </a:rPr>
            <a:t>Présentation des données sous Power Bi</a:t>
          </a:r>
          <a:r>
            <a:rPr lang="fr-FR" sz="1200" i="1" dirty="0"/>
            <a:t>……………………………….11</a:t>
          </a:r>
          <a:endParaRPr lang="en-US" sz="1200" dirty="0"/>
        </a:p>
      </dgm:t>
    </dgm:pt>
    <dgm:pt modelId="{46CB68DC-0F0F-4228-8DFA-C31A354B4757}" type="parTrans" cxnId="{31FEAF45-6E3B-438B-B053-5A86F185924B}">
      <dgm:prSet/>
      <dgm:spPr/>
      <dgm:t>
        <a:bodyPr/>
        <a:lstStyle/>
        <a:p>
          <a:endParaRPr lang="en-US"/>
        </a:p>
      </dgm:t>
    </dgm:pt>
    <dgm:pt modelId="{E526E7D9-60C2-4E8C-89DD-87EAF4CCA84F}" type="sibTrans" cxnId="{31FEAF45-6E3B-438B-B053-5A86F185924B}">
      <dgm:prSet/>
      <dgm:spPr/>
      <dgm:t>
        <a:bodyPr/>
        <a:lstStyle/>
        <a:p>
          <a:endParaRPr lang="en-US"/>
        </a:p>
      </dgm:t>
    </dgm:pt>
    <dgm:pt modelId="{1DA0C7D6-8791-46E2-9367-70E8BFD05250}">
      <dgm:prSet custT="1"/>
      <dgm:spPr/>
      <dgm:t>
        <a:bodyPr/>
        <a:lstStyle/>
        <a:p>
          <a:pPr>
            <a:lnSpc>
              <a:spcPct val="100000"/>
            </a:lnSpc>
          </a:pPr>
          <a:r>
            <a:rPr lang="fr-FR" sz="1000" i="1" dirty="0"/>
            <a:t>6-1 Analyse Démographique……………………………………..……11</a:t>
          </a:r>
          <a:endParaRPr lang="en-US" sz="1000" dirty="0"/>
        </a:p>
      </dgm:t>
    </dgm:pt>
    <dgm:pt modelId="{C0995C16-90B4-4527-AEC4-A7DC06361B4F}" type="parTrans" cxnId="{79D4DDDE-240C-428E-8617-1D893E1FE55F}">
      <dgm:prSet/>
      <dgm:spPr/>
      <dgm:t>
        <a:bodyPr/>
        <a:lstStyle/>
        <a:p>
          <a:endParaRPr lang="en-US"/>
        </a:p>
      </dgm:t>
    </dgm:pt>
    <dgm:pt modelId="{3BB4F736-6B27-455B-952B-94E87C033F93}" type="sibTrans" cxnId="{79D4DDDE-240C-428E-8617-1D893E1FE55F}">
      <dgm:prSet/>
      <dgm:spPr/>
      <dgm:t>
        <a:bodyPr/>
        <a:lstStyle/>
        <a:p>
          <a:endParaRPr lang="en-US"/>
        </a:p>
      </dgm:t>
    </dgm:pt>
    <dgm:pt modelId="{6B793A59-191B-4396-A309-D62DFF8849D2}">
      <dgm:prSet custT="1"/>
      <dgm:spPr/>
      <dgm:t>
        <a:bodyPr/>
        <a:lstStyle/>
        <a:p>
          <a:pPr>
            <a:lnSpc>
              <a:spcPct val="100000"/>
            </a:lnSpc>
          </a:pPr>
          <a:r>
            <a:rPr lang="fr-FR" sz="1000" i="1" dirty="0"/>
            <a:t>6-2 Analyse Emplois et Revenus………………………………………12</a:t>
          </a:r>
          <a:endParaRPr lang="en-US" sz="1000" dirty="0"/>
        </a:p>
      </dgm:t>
    </dgm:pt>
    <dgm:pt modelId="{40D357DF-5E6C-490B-8AAC-0AACDBFED686}" type="parTrans" cxnId="{56080A16-DEF3-4CA2-9E39-04C5AD7E3AC0}">
      <dgm:prSet/>
      <dgm:spPr/>
      <dgm:t>
        <a:bodyPr/>
        <a:lstStyle/>
        <a:p>
          <a:endParaRPr lang="en-US"/>
        </a:p>
      </dgm:t>
    </dgm:pt>
    <dgm:pt modelId="{7A6D3877-BED7-4814-852C-CDD59AD34004}" type="sibTrans" cxnId="{56080A16-DEF3-4CA2-9E39-04C5AD7E3AC0}">
      <dgm:prSet/>
      <dgm:spPr/>
      <dgm:t>
        <a:bodyPr/>
        <a:lstStyle/>
        <a:p>
          <a:endParaRPr lang="en-US"/>
        </a:p>
      </dgm:t>
    </dgm:pt>
    <dgm:pt modelId="{45C704AF-CA10-4A50-BA65-7128A9A207E2}">
      <dgm:prSet custT="1"/>
      <dgm:spPr/>
      <dgm:t>
        <a:bodyPr/>
        <a:lstStyle/>
        <a:p>
          <a:pPr>
            <a:lnSpc>
              <a:spcPct val="100000"/>
            </a:lnSpc>
          </a:pPr>
          <a:r>
            <a:rPr lang="fr-FR" sz="1000" i="1" dirty="0"/>
            <a:t>6-3 Analyse Financière…………………………………………………..13</a:t>
          </a:r>
          <a:endParaRPr lang="en-US" sz="1000" dirty="0"/>
        </a:p>
      </dgm:t>
    </dgm:pt>
    <dgm:pt modelId="{8BDF2A7E-5F80-4095-9992-C52D20B63937}" type="parTrans" cxnId="{4005BB97-6F3C-480F-A46F-EDEBEE3AF895}">
      <dgm:prSet/>
      <dgm:spPr/>
      <dgm:t>
        <a:bodyPr/>
        <a:lstStyle/>
        <a:p>
          <a:endParaRPr lang="en-US"/>
        </a:p>
      </dgm:t>
    </dgm:pt>
    <dgm:pt modelId="{7B7383AD-560C-4E2A-A12E-B885EA757D62}" type="sibTrans" cxnId="{4005BB97-6F3C-480F-A46F-EDEBEE3AF895}">
      <dgm:prSet/>
      <dgm:spPr/>
      <dgm:t>
        <a:bodyPr/>
        <a:lstStyle/>
        <a:p>
          <a:endParaRPr lang="en-US"/>
        </a:p>
      </dgm:t>
    </dgm:pt>
    <dgm:pt modelId="{13CA5EE4-A447-4C91-9BA3-FF9B0D087B66}">
      <dgm:prSet custT="1"/>
      <dgm:spPr/>
      <dgm:t>
        <a:bodyPr/>
        <a:lstStyle/>
        <a:p>
          <a:pPr>
            <a:lnSpc>
              <a:spcPct val="100000"/>
            </a:lnSpc>
          </a:pPr>
          <a:r>
            <a:rPr lang="fr-FR" sz="1000" i="1" dirty="0"/>
            <a:t>6-4 Analyse Financière…………………………………………………..14</a:t>
          </a:r>
          <a:endParaRPr lang="en-US" sz="1000" dirty="0"/>
        </a:p>
      </dgm:t>
    </dgm:pt>
    <dgm:pt modelId="{63D813C4-C140-4FC1-A344-AD48739A683D}" type="parTrans" cxnId="{CA824E58-226A-4748-B9EA-77402E8B9313}">
      <dgm:prSet/>
      <dgm:spPr/>
      <dgm:t>
        <a:bodyPr/>
        <a:lstStyle/>
        <a:p>
          <a:endParaRPr lang="en-US"/>
        </a:p>
      </dgm:t>
    </dgm:pt>
    <dgm:pt modelId="{24E9AF1B-B1B3-45BB-A2A3-135BD6E29EBC}" type="sibTrans" cxnId="{CA824E58-226A-4748-B9EA-77402E8B9313}">
      <dgm:prSet/>
      <dgm:spPr/>
      <dgm:t>
        <a:bodyPr/>
        <a:lstStyle/>
        <a:p>
          <a:endParaRPr lang="en-US"/>
        </a:p>
      </dgm:t>
    </dgm:pt>
    <dgm:pt modelId="{6F44B8AC-56BB-41F8-A127-72B6E4AD02E2}" type="pres">
      <dgm:prSet presAssocID="{4444E2F6-DEAF-4B46-90E5-730FA9057C02}" presName="root" presStyleCnt="0">
        <dgm:presLayoutVars>
          <dgm:dir/>
          <dgm:resizeHandles val="exact"/>
        </dgm:presLayoutVars>
      </dgm:prSet>
      <dgm:spPr/>
    </dgm:pt>
    <dgm:pt modelId="{8B290C83-67AB-432A-BE40-0AB73A2AA955}" type="pres">
      <dgm:prSet presAssocID="{A8C8D735-244A-4F1B-B8F4-6C5B7832FD2B}" presName="compNode" presStyleCnt="0"/>
      <dgm:spPr/>
    </dgm:pt>
    <dgm:pt modelId="{AC8B5441-5219-4E9E-AEFD-227A78353B34}" type="pres">
      <dgm:prSet presAssocID="{A8C8D735-244A-4F1B-B8F4-6C5B7832FD2B}" presName="bgRect" presStyleLbl="bgShp" presStyleIdx="0" presStyleCnt="6" custLinFactNeighborX="16" custLinFactNeighborY="-5975"/>
      <dgm:spPr/>
    </dgm:pt>
    <dgm:pt modelId="{FD9888D8-9ED4-4069-8AF7-1FC382169241}" type="pres">
      <dgm:prSet presAssocID="{A8C8D735-244A-4F1B-B8F4-6C5B7832FD2B}" presName="iconRect" presStyleLbl="node1" presStyleIdx="0"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ame controller"/>
        </a:ext>
      </dgm:extLst>
    </dgm:pt>
    <dgm:pt modelId="{56A7B844-2DC7-4C66-BC46-62747DE9AD25}" type="pres">
      <dgm:prSet presAssocID="{A8C8D735-244A-4F1B-B8F4-6C5B7832FD2B}" presName="spaceRect" presStyleCnt="0"/>
      <dgm:spPr/>
    </dgm:pt>
    <dgm:pt modelId="{849BF223-8418-4741-AAB5-1D20A81CA87B}" type="pres">
      <dgm:prSet presAssocID="{A8C8D735-244A-4F1B-B8F4-6C5B7832FD2B}" presName="parTx" presStyleLbl="revTx" presStyleIdx="0" presStyleCnt="11">
        <dgm:presLayoutVars>
          <dgm:chMax val="0"/>
          <dgm:chPref val="0"/>
        </dgm:presLayoutVars>
      </dgm:prSet>
      <dgm:spPr/>
    </dgm:pt>
    <dgm:pt modelId="{97D3472F-3546-464A-8ACC-23422F104AD1}" type="pres">
      <dgm:prSet presAssocID="{A8C8D735-244A-4F1B-B8F4-6C5B7832FD2B}" presName="desTx" presStyleLbl="revTx" presStyleIdx="1" presStyleCnt="11" custScaleX="71812" custLinFactNeighborX="9288" custLinFactNeighborY="5342">
        <dgm:presLayoutVars/>
      </dgm:prSet>
      <dgm:spPr/>
    </dgm:pt>
    <dgm:pt modelId="{B27258FC-FC99-4530-9B38-AC2FBB91EAF2}" type="pres">
      <dgm:prSet presAssocID="{30E105D6-6023-4B33-A6FA-227D3B62A8E3}" presName="sibTrans" presStyleCnt="0"/>
      <dgm:spPr/>
    </dgm:pt>
    <dgm:pt modelId="{BB36C815-7074-403D-A72D-C21FA38A5F90}" type="pres">
      <dgm:prSet presAssocID="{E956CB6A-0CCF-489F-99CD-77F44C23D06C}" presName="compNode" presStyleCnt="0"/>
      <dgm:spPr/>
    </dgm:pt>
    <dgm:pt modelId="{000E14DA-7E63-45B5-8332-D1DB69927A88}" type="pres">
      <dgm:prSet presAssocID="{E956CB6A-0CCF-489F-99CD-77F44C23D06C}" presName="bgRect" presStyleLbl="bgShp" presStyleIdx="1" presStyleCnt="6"/>
      <dgm:spPr/>
    </dgm:pt>
    <dgm:pt modelId="{88719460-ACE5-47FD-8C3A-A3AD32BB80D3}" type="pres">
      <dgm:prSet presAssocID="{E956CB6A-0CCF-489F-99CD-77F44C23D06C}" presName="iconRect" presStyleLbl="node1" presStyleIdx="1"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grammeur"/>
        </a:ext>
      </dgm:extLst>
    </dgm:pt>
    <dgm:pt modelId="{B305CEE9-8918-4B0D-B58C-CF04285E4AC4}" type="pres">
      <dgm:prSet presAssocID="{E956CB6A-0CCF-489F-99CD-77F44C23D06C}" presName="spaceRect" presStyleCnt="0"/>
      <dgm:spPr/>
    </dgm:pt>
    <dgm:pt modelId="{1BB58CC8-1DE4-4C3E-B072-0A3AF0230F8E}" type="pres">
      <dgm:prSet presAssocID="{E956CB6A-0CCF-489F-99CD-77F44C23D06C}" presName="parTx" presStyleLbl="revTx" presStyleIdx="2" presStyleCnt="11">
        <dgm:presLayoutVars>
          <dgm:chMax val="0"/>
          <dgm:chPref val="0"/>
        </dgm:presLayoutVars>
      </dgm:prSet>
      <dgm:spPr/>
    </dgm:pt>
    <dgm:pt modelId="{8B7CE478-21CD-4570-9675-76EA6E5CB73B}" type="pres">
      <dgm:prSet presAssocID="{E956CB6A-0CCF-489F-99CD-77F44C23D06C}" presName="desTx" presStyleLbl="revTx" presStyleIdx="3" presStyleCnt="11" custScaleX="71812" custLinFactNeighborX="8742" custLinFactNeighborY="-4283">
        <dgm:presLayoutVars/>
      </dgm:prSet>
      <dgm:spPr/>
    </dgm:pt>
    <dgm:pt modelId="{8CBE876C-F883-431C-B2F4-E16010DFD7D8}" type="pres">
      <dgm:prSet presAssocID="{D33B985C-ADF6-4AB9-99E5-DAEF757BB7A3}" presName="sibTrans" presStyleCnt="0"/>
      <dgm:spPr/>
    </dgm:pt>
    <dgm:pt modelId="{0DBC7950-67AD-4C6C-B254-0C582CCBBF66}" type="pres">
      <dgm:prSet presAssocID="{8FF8CEC8-0BA0-44C9-8689-0FDECFE6E910}" presName="compNode" presStyleCnt="0"/>
      <dgm:spPr/>
    </dgm:pt>
    <dgm:pt modelId="{E3A0B3BB-B41B-4B2E-A25A-541443D87F42}" type="pres">
      <dgm:prSet presAssocID="{8FF8CEC8-0BA0-44C9-8689-0FDECFE6E910}" presName="bgRect" presStyleLbl="bgShp" presStyleIdx="2" presStyleCnt="6" custLinFactNeighborX="16" custLinFactNeighborY="-10599"/>
      <dgm:spPr/>
    </dgm:pt>
    <dgm:pt modelId="{8406A69A-EA14-468F-9E0F-DD80ACE91C78}" type="pres">
      <dgm:prSet presAssocID="{8FF8CEC8-0BA0-44C9-8689-0FDECFE6E910}" presName="iconRect" presStyleLbl="node1" presStyleIdx="2"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ocument"/>
        </a:ext>
      </dgm:extLst>
    </dgm:pt>
    <dgm:pt modelId="{E0EC296A-D767-47D2-8ADD-3EA471FCE076}" type="pres">
      <dgm:prSet presAssocID="{8FF8CEC8-0BA0-44C9-8689-0FDECFE6E910}" presName="spaceRect" presStyleCnt="0"/>
      <dgm:spPr/>
    </dgm:pt>
    <dgm:pt modelId="{756C6B99-11EA-4360-A43C-A3E54E6AE6A8}" type="pres">
      <dgm:prSet presAssocID="{8FF8CEC8-0BA0-44C9-8689-0FDECFE6E910}" presName="parTx" presStyleLbl="revTx" presStyleIdx="4" presStyleCnt="11">
        <dgm:presLayoutVars>
          <dgm:chMax val="0"/>
          <dgm:chPref val="0"/>
        </dgm:presLayoutVars>
      </dgm:prSet>
      <dgm:spPr/>
    </dgm:pt>
    <dgm:pt modelId="{94BDD8BD-6B12-4030-BDD2-AD417AB6F74C}" type="pres">
      <dgm:prSet presAssocID="{8FF8CEC8-0BA0-44C9-8689-0FDECFE6E910}" presName="desTx" presStyleLbl="revTx" presStyleIdx="5" presStyleCnt="11" custScaleX="71812" custLinFactNeighborX="8981" custLinFactNeighborY="-9535">
        <dgm:presLayoutVars/>
      </dgm:prSet>
      <dgm:spPr/>
    </dgm:pt>
    <dgm:pt modelId="{C3AEDB70-2A12-4C4C-BB76-F42A73E1F601}" type="pres">
      <dgm:prSet presAssocID="{AEB40224-F2DF-4CA1-A5AE-DA35553F940B}" presName="sibTrans" presStyleCnt="0"/>
      <dgm:spPr/>
    </dgm:pt>
    <dgm:pt modelId="{956C0A91-9C4E-4010-B496-5C4F4D7DA4C5}" type="pres">
      <dgm:prSet presAssocID="{AA3C3E69-3AE7-468F-91D0-FDD63DF79DEE}" presName="compNode" presStyleCnt="0"/>
      <dgm:spPr/>
    </dgm:pt>
    <dgm:pt modelId="{C7EDF14F-B78C-40DF-8CFF-D67D5BFCD115}" type="pres">
      <dgm:prSet presAssocID="{AA3C3E69-3AE7-468F-91D0-FDD63DF79DEE}" presName="bgRect" presStyleLbl="bgShp" presStyleIdx="3" presStyleCnt="6" custLinFactNeighborX="16" custLinFactNeighborY="3814"/>
      <dgm:spPr/>
    </dgm:pt>
    <dgm:pt modelId="{7C99F0D6-0CD5-4B8D-9FAB-2868F5B1AB4C}" type="pres">
      <dgm:prSet presAssocID="{AA3C3E69-3AE7-468F-91D0-FDD63DF79DEE}" presName="iconRect" presStyleLbl="node1" presStyleIdx="3" presStyleCnt="6"/>
      <dgm:spPr>
        <a:blipFill>
          <a:blip xmlns:r="http://schemas.openxmlformats.org/officeDocument/2006/relationships" r:embed="rId13"/>
          <a:srcRect/>
          <a:stretch>
            <a:fillRect l="-25000" r="-25000"/>
          </a:stretch>
        </a:blipFill>
      </dgm:spPr>
      <dgm:extLst>
        <a:ext uri="{E40237B7-FDA0-4F09-8148-C483321AD2D9}">
          <dgm14:cNvPr xmlns:dgm14="http://schemas.microsoft.com/office/drawing/2010/diagram" id="0" name="" descr="Voie avec des arbres Baobab des deux côtés"/>
        </a:ext>
      </dgm:extLst>
    </dgm:pt>
    <dgm:pt modelId="{9884D98D-D31D-499E-823A-B24312871BD0}" type="pres">
      <dgm:prSet presAssocID="{AA3C3E69-3AE7-468F-91D0-FDD63DF79DEE}" presName="spaceRect" presStyleCnt="0"/>
      <dgm:spPr/>
    </dgm:pt>
    <dgm:pt modelId="{59C77280-1A28-4DAD-867A-667886E11BC2}" type="pres">
      <dgm:prSet presAssocID="{AA3C3E69-3AE7-468F-91D0-FDD63DF79DEE}" presName="parTx" presStyleLbl="revTx" presStyleIdx="6" presStyleCnt="11">
        <dgm:presLayoutVars>
          <dgm:chMax val="0"/>
          <dgm:chPref val="0"/>
        </dgm:presLayoutVars>
      </dgm:prSet>
      <dgm:spPr/>
    </dgm:pt>
    <dgm:pt modelId="{4BF5D829-B224-456D-B0FF-53C86B5114DF}" type="pres">
      <dgm:prSet presAssocID="{AA3C3E69-3AE7-468F-91D0-FDD63DF79DEE}" presName="desTx" presStyleLbl="revTx" presStyleIdx="7" presStyleCnt="11" custScaleX="71812" custLinFactNeighborX="8600">
        <dgm:presLayoutVars/>
      </dgm:prSet>
      <dgm:spPr/>
    </dgm:pt>
    <dgm:pt modelId="{DA21C5A1-CB4C-4262-8439-1AB33DEB7D60}" type="pres">
      <dgm:prSet presAssocID="{AC803E40-EFC8-4330-8A15-AA0CAFC166E1}" presName="sibTrans" presStyleCnt="0"/>
      <dgm:spPr/>
    </dgm:pt>
    <dgm:pt modelId="{AA74D73E-0E19-4E8F-8845-3BECA6820A9D}" type="pres">
      <dgm:prSet presAssocID="{46D0E883-E129-4E33-825C-495450F69995}" presName="compNode" presStyleCnt="0"/>
      <dgm:spPr/>
    </dgm:pt>
    <dgm:pt modelId="{7BD0186D-2702-4FAC-ACE6-E01F3A388975}" type="pres">
      <dgm:prSet presAssocID="{46D0E883-E129-4E33-825C-495450F69995}" presName="bgRect" presStyleLbl="bgShp" presStyleIdx="4" presStyleCnt="6" custScaleY="79885"/>
      <dgm:spPr/>
    </dgm:pt>
    <dgm:pt modelId="{0F402725-BFE4-47C0-AAD1-F22C17A2A350}" type="pres">
      <dgm:prSet presAssocID="{46D0E883-E129-4E33-825C-495450F69995}" presName="iconRect" presStyleLbl="node1" presStyleIdx="4" presStyleCnt="6"/>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dgm:spPr>
      <dgm:extLst>
        <a:ext uri="{E40237B7-FDA0-4F09-8148-C483321AD2D9}">
          <dgm14:cNvPr xmlns:dgm14="http://schemas.microsoft.com/office/drawing/2010/diagram" id="0" name="" descr="Venn Diagram"/>
        </a:ext>
      </dgm:extLst>
    </dgm:pt>
    <dgm:pt modelId="{597EF5E5-29D8-44D0-A5DE-AE232FB48109}" type="pres">
      <dgm:prSet presAssocID="{46D0E883-E129-4E33-825C-495450F69995}" presName="spaceRect" presStyleCnt="0"/>
      <dgm:spPr/>
    </dgm:pt>
    <dgm:pt modelId="{ADF0737E-02F2-4140-A7B2-976B09F11D05}" type="pres">
      <dgm:prSet presAssocID="{46D0E883-E129-4E33-825C-495450F69995}" presName="parTx" presStyleLbl="revTx" presStyleIdx="8" presStyleCnt="11">
        <dgm:presLayoutVars>
          <dgm:chMax val="0"/>
          <dgm:chPref val="0"/>
        </dgm:presLayoutVars>
      </dgm:prSet>
      <dgm:spPr/>
    </dgm:pt>
    <dgm:pt modelId="{F500341B-F119-457F-9C5C-ED41C6ACA507}" type="pres">
      <dgm:prSet presAssocID="{BEAAC092-D308-4FF0-9989-4C3245EA4A17}" presName="sibTrans" presStyleCnt="0"/>
      <dgm:spPr/>
    </dgm:pt>
    <dgm:pt modelId="{0E2C1B50-9C03-4DC5-8D7A-5F2EBED63308}" type="pres">
      <dgm:prSet presAssocID="{FBBEA622-B83F-4774-9629-2CB654144DE4}" presName="compNode" presStyleCnt="0"/>
      <dgm:spPr/>
    </dgm:pt>
    <dgm:pt modelId="{BA4671F9-66D2-4920-A2D8-24AE55C9C13B}" type="pres">
      <dgm:prSet presAssocID="{FBBEA622-B83F-4774-9629-2CB654144DE4}" presName="bgRect" presStyleLbl="bgShp" presStyleIdx="5" presStyleCnt="6" custScaleY="142651" custLinFactNeighborX="1836" custLinFactNeighborY="-21025"/>
      <dgm:spPr/>
    </dgm:pt>
    <dgm:pt modelId="{A92896E7-998D-4891-B3EF-C34F9CB7B2D0}" type="pres">
      <dgm:prSet presAssocID="{FBBEA622-B83F-4774-9629-2CB654144DE4}" presName="iconRect" presStyleLbl="node1" presStyleIdx="5" presStyleCnt="6"/>
      <dgm:spPr>
        <a:blipFill>
          <a:blip xmlns:r="http://schemas.openxmlformats.org/officeDocument/2006/relationships"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dgm:spPr>
      <dgm:extLst>
        <a:ext uri="{E40237B7-FDA0-4F09-8148-C483321AD2D9}">
          <dgm14:cNvPr xmlns:dgm14="http://schemas.microsoft.com/office/drawing/2010/diagram" id="0" name="" descr="Business Growth"/>
        </a:ext>
      </dgm:extLst>
    </dgm:pt>
    <dgm:pt modelId="{5802A7EC-3B82-4254-A5E4-CF52F33B6D1A}" type="pres">
      <dgm:prSet presAssocID="{FBBEA622-B83F-4774-9629-2CB654144DE4}" presName="spaceRect" presStyleCnt="0"/>
      <dgm:spPr/>
    </dgm:pt>
    <dgm:pt modelId="{9CC1AF0A-D13B-421D-8C43-24A96EBF60C7}" type="pres">
      <dgm:prSet presAssocID="{FBBEA622-B83F-4774-9629-2CB654144DE4}" presName="parTx" presStyleLbl="revTx" presStyleIdx="9" presStyleCnt="11">
        <dgm:presLayoutVars>
          <dgm:chMax val="0"/>
          <dgm:chPref val="0"/>
        </dgm:presLayoutVars>
      </dgm:prSet>
      <dgm:spPr/>
    </dgm:pt>
    <dgm:pt modelId="{40782E09-F8A6-4A24-AAEB-30023030D50D}" type="pres">
      <dgm:prSet presAssocID="{FBBEA622-B83F-4774-9629-2CB654144DE4}" presName="desTx" presStyleLbl="revTx" presStyleIdx="10" presStyleCnt="11" custScaleX="71812" custLinFactNeighborX="8365" custLinFactNeighborY="-15914">
        <dgm:presLayoutVars/>
      </dgm:prSet>
      <dgm:spPr/>
    </dgm:pt>
  </dgm:ptLst>
  <dgm:cxnLst>
    <dgm:cxn modelId="{56080A16-DEF3-4CA2-9E39-04C5AD7E3AC0}" srcId="{FBBEA622-B83F-4774-9629-2CB654144DE4}" destId="{6B793A59-191B-4396-A309-D62DFF8849D2}" srcOrd="1" destOrd="0" parTransId="{40D357DF-5E6C-490B-8AAC-0AACDBFED686}" sibTransId="{7A6D3877-BED7-4814-852C-CDD59AD34004}"/>
    <dgm:cxn modelId="{6CAEE21F-454D-48E1-A084-868A46DC0F43}" type="presOf" srcId="{8C87B42C-E28F-4311-9C9B-0C6C9B7D85B7}" destId="{94BDD8BD-6B12-4030-BDD2-AD417AB6F74C}" srcOrd="0" destOrd="0" presId="urn:microsoft.com/office/officeart/2018/2/layout/IconVerticalSolidList"/>
    <dgm:cxn modelId="{4D986421-E23C-4C9F-A0AC-0D582E698CA4}" type="presOf" srcId="{46D0E883-E129-4E33-825C-495450F69995}" destId="{ADF0737E-02F2-4140-A7B2-976B09F11D05}" srcOrd="0" destOrd="0" presId="urn:microsoft.com/office/officeart/2018/2/layout/IconVerticalSolidList"/>
    <dgm:cxn modelId="{05338626-0B96-475F-AB19-01114F705709}" type="presOf" srcId="{29BE8901-3A76-405D-8C5C-2898F5053A79}" destId="{4BF5D829-B224-456D-B0FF-53C86B5114DF}" srcOrd="0" destOrd="0" presId="urn:microsoft.com/office/officeart/2018/2/layout/IconVerticalSolidList"/>
    <dgm:cxn modelId="{B18C3B28-0E96-4011-A5E5-D546755F15E0}" srcId="{AA3C3E69-3AE7-468F-91D0-FDD63DF79DEE}" destId="{29BE8901-3A76-405D-8C5C-2898F5053A79}" srcOrd="0" destOrd="0" parTransId="{1EA3B415-E3BC-4DDD-9C23-DB554B424251}" sibTransId="{7CC06C86-A51E-4711-B29F-F372B6F64421}"/>
    <dgm:cxn modelId="{AD899829-371F-4ABC-9CC2-BD36076CC201}" type="presOf" srcId="{AEF8604B-4862-4681-A3D9-12B25A61F18F}" destId="{8B7CE478-21CD-4570-9675-76EA6E5CB73B}" srcOrd="0" destOrd="0" presId="urn:microsoft.com/office/officeart/2018/2/layout/IconVerticalSolidList"/>
    <dgm:cxn modelId="{7352492C-1E3C-4720-8712-B9E71417FA00}" type="presOf" srcId="{2C9470D6-83FF-4CD2-A14E-91AA90827549}" destId="{8B7CE478-21CD-4570-9675-76EA6E5CB73B}" srcOrd="0" destOrd="1" presId="urn:microsoft.com/office/officeart/2018/2/layout/IconVerticalSolidList"/>
    <dgm:cxn modelId="{5E64125D-19B7-4562-AB24-8FD8E210A12F}" type="presOf" srcId="{6B793A59-191B-4396-A309-D62DFF8849D2}" destId="{40782E09-F8A6-4A24-AAEB-30023030D50D}" srcOrd="0" destOrd="1" presId="urn:microsoft.com/office/officeart/2018/2/layout/IconVerticalSolidList"/>
    <dgm:cxn modelId="{31FEAF45-6E3B-438B-B053-5A86F185924B}" srcId="{4444E2F6-DEAF-4B46-90E5-730FA9057C02}" destId="{FBBEA622-B83F-4774-9629-2CB654144DE4}" srcOrd="5" destOrd="0" parTransId="{46CB68DC-0F0F-4228-8DFA-C31A354B4757}" sibTransId="{E526E7D9-60C2-4E8C-89DD-87EAF4CCA84F}"/>
    <dgm:cxn modelId="{9D824C6A-E21E-4F6E-9AE3-FA69EB587EDD}" type="presOf" srcId="{D55A1294-CB98-4E29-954A-48C178CF1597}" destId="{97D3472F-3546-464A-8ACC-23422F104AD1}" srcOrd="0" destOrd="0" presId="urn:microsoft.com/office/officeart/2018/2/layout/IconVerticalSolidList"/>
    <dgm:cxn modelId="{ABDBC56F-280D-40C3-8971-C9BB8C5827E8}" srcId="{4444E2F6-DEAF-4B46-90E5-730FA9057C02}" destId="{A8C8D735-244A-4F1B-B8F4-6C5B7832FD2B}" srcOrd="0" destOrd="0" parTransId="{5E5042A2-ECE5-4E18-BDD0-14A697C34812}" sibTransId="{30E105D6-6023-4B33-A6FA-227D3B62A8E3}"/>
    <dgm:cxn modelId="{A24A4074-6327-4028-A195-B70618C4CFDB}" type="presOf" srcId="{45C704AF-CA10-4A50-BA65-7128A9A207E2}" destId="{40782E09-F8A6-4A24-AAEB-30023030D50D}" srcOrd="0" destOrd="2" presId="urn:microsoft.com/office/officeart/2018/2/layout/IconVerticalSolidList"/>
    <dgm:cxn modelId="{9B8E9675-6BD3-4D11-A3E2-438E16869116}" srcId="{8FF8CEC8-0BA0-44C9-8689-0FDECFE6E910}" destId="{52812DF2-2A06-4DB3-A979-FC52292674BB}" srcOrd="1" destOrd="0" parTransId="{988F8D1B-2229-455A-A085-F5E36F17B036}" sibTransId="{FC647C41-2840-4A91-9ECF-15A4F66D7FD0}"/>
    <dgm:cxn modelId="{CA824E58-226A-4748-B9EA-77402E8B9313}" srcId="{FBBEA622-B83F-4774-9629-2CB654144DE4}" destId="{13CA5EE4-A447-4C91-9BA3-FF9B0D087B66}" srcOrd="3" destOrd="0" parTransId="{63D813C4-C140-4FC1-A344-AD48739A683D}" sibTransId="{24E9AF1B-B1B3-45BB-A2A3-135BD6E29EBC}"/>
    <dgm:cxn modelId="{BB8F5179-32EB-4381-BE0E-BFDA5760BB92}" srcId="{E956CB6A-0CCF-489F-99CD-77F44C23D06C}" destId="{AEF8604B-4862-4681-A3D9-12B25A61F18F}" srcOrd="0" destOrd="0" parTransId="{557FDF6C-3DE2-4B1C-947D-8450BDA6BD89}" sibTransId="{5410B0B9-13A3-4708-98CB-56A8D256097A}"/>
    <dgm:cxn modelId="{B2159B88-A494-42E7-ACB8-C06167864D2A}" type="presOf" srcId="{4444E2F6-DEAF-4B46-90E5-730FA9057C02}" destId="{6F44B8AC-56BB-41F8-A127-72B6E4AD02E2}" srcOrd="0" destOrd="0" presId="urn:microsoft.com/office/officeart/2018/2/layout/IconVerticalSolidList"/>
    <dgm:cxn modelId="{5109058A-4B21-437F-B20A-11A82767B02E}" type="presOf" srcId="{13CA5EE4-A447-4C91-9BA3-FF9B0D087B66}" destId="{40782E09-F8A6-4A24-AAEB-30023030D50D}" srcOrd="0" destOrd="3" presId="urn:microsoft.com/office/officeart/2018/2/layout/IconVerticalSolidList"/>
    <dgm:cxn modelId="{F70A4B8F-308A-4BDD-B248-AE8941EC9425}" type="presOf" srcId="{AA3C3E69-3AE7-468F-91D0-FDD63DF79DEE}" destId="{59C77280-1A28-4DAD-867A-667886E11BC2}" srcOrd="0" destOrd="0" presId="urn:microsoft.com/office/officeart/2018/2/layout/IconVerticalSolidList"/>
    <dgm:cxn modelId="{4005BB97-6F3C-480F-A46F-EDEBEE3AF895}" srcId="{FBBEA622-B83F-4774-9629-2CB654144DE4}" destId="{45C704AF-CA10-4A50-BA65-7128A9A207E2}" srcOrd="2" destOrd="0" parTransId="{8BDF2A7E-5F80-4095-9992-C52D20B63937}" sibTransId="{7B7383AD-560C-4E2A-A12E-B885EA757D62}"/>
    <dgm:cxn modelId="{2A0D6398-0F2D-49DC-BA48-537B180BB639}" srcId="{E956CB6A-0CCF-489F-99CD-77F44C23D06C}" destId="{1B758901-A254-48EE-A2C0-829828CB286B}" srcOrd="2" destOrd="0" parTransId="{31E5DB2F-B185-44D3-BFBB-A12A2EE709A1}" sibTransId="{BF692397-B07B-4CD2-8791-F06174D2967D}"/>
    <dgm:cxn modelId="{0128729E-052F-4436-B8F0-2606798271A3}" type="presOf" srcId="{52812DF2-2A06-4DB3-A979-FC52292674BB}" destId="{94BDD8BD-6B12-4030-BDD2-AD417AB6F74C}" srcOrd="0" destOrd="1" presId="urn:microsoft.com/office/officeart/2018/2/layout/IconVerticalSolidList"/>
    <dgm:cxn modelId="{FFE667A2-FD57-4D96-9853-DDA9C8A454B9}" type="presOf" srcId="{1DA0C7D6-8791-46E2-9367-70E8BFD05250}" destId="{40782E09-F8A6-4A24-AAEB-30023030D50D}" srcOrd="0" destOrd="0" presId="urn:microsoft.com/office/officeart/2018/2/layout/IconVerticalSolidList"/>
    <dgm:cxn modelId="{6B84B0A3-8984-4719-A1F9-8F5F96C3E223}" type="presOf" srcId="{8FF8CEC8-0BA0-44C9-8689-0FDECFE6E910}" destId="{756C6B99-11EA-4360-A43C-A3E54E6AE6A8}" srcOrd="0" destOrd="0" presId="urn:microsoft.com/office/officeart/2018/2/layout/IconVerticalSolidList"/>
    <dgm:cxn modelId="{2636DBA7-042E-4CF7-BA5D-E18A923B07D0}" type="presOf" srcId="{6C105FC8-1552-41D7-989A-1758C3D4DA00}" destId="{4BF5D829-B224-456D-B0FF-53C86B5114DF}" srcOrd="0" destOrd="1" presId="urn:microsoft.com/office/officeart/2018/2/layout/IconVerticalSolidList"/>
    <dgm:cxn modelId="{E355FCAB-11D4-4E40-8FD1-31699383A7CA}" type="presOf" srcId="{11EE4DC2-5724-4E0C-BB69-36B5670ADA10}" destId="{97D3472F-3546-464A-8ACC-23422F104AD1}" srcOrd="0" destOrd="1" presId="urn:microsoft.com/office/officeart/2018/2/layout/IconVerticalSolidList"/>
    <dgm:cxn modelId="{85F6C7B1-5B62-49FC-879E-4E6762CDC7E4}" srcId="{AA3C3E69-3AE7-468F-91D0-FDD63DF79DEE}" destId="{8C637CB5-CDE7-4199-BD7E-EE9539A767D1}" srcOrd="2" destOrd="0" parTransId="{13512194-AF9E-4070-AFFF-B5DE914B838B}" sibTransId="{6B61309C-615A-433D-BD40-AE31E4C072BF}"/>
    <dgm:cxn modelId="{3284E9B3-876E-4AAD-A9F4-B2EE952ABEC6}" type="presOf" srcId="{1B758901-A254-48EE-A2C0-829828CB286B}" destId="{8B7CE478-21CD-4570-9675-76EA6E5CB73B}" srcOrd="0" destOrd="2" presId="urn:microsoft.com/office/officeart/2018/2/layout/IconVerticalSolidList"/>
    <dgm:cxn modelId="{1B0B82B4-1D50-4E47-BBC9-58EFF770BB45}" srcId="{A8C8D735-244A-4F1B-B8F4-6C5B7832FD2B}" destId="{11EE4DC2-5724-4E0C-BB69-36B5670ADA10}" srcOrd="1" destOrd="0" parTransId="{CD9E2525-DF27-45B8-8125-6BDE512C29BF}" sibTransId="{F175CF9A-587B-4CA2-A89C-A4D381D00D03}"/>
    <dgm:cxn modelId="{7F94C3C4-0883-4BFD-AF7F-829B77FBACC1}" srcId="{4444E2F6-DEAF-4B46-90E5-730FA9057C02}" destId="{46D0E883-E129-4E33-825C-495450F69995}" srcOrd="4" destOrd="0" parTransId="{816583D2-DF1E-4EF3-B7F1-3B777764D89D}" sibTransId="{BEAAC092-D308-4FF0-9989-4C3245EA4A17}"/>
    <dgm:cxn modelId="{5AEDE9CB-5F29-4A68-A43C-B9E59C92936B}" srcId="{4444E2F6-DEAF-4B46-90E5-730FA9057C02}" destId="{E956CB6A-0CCF-489F-99CD-77F44C23D06C}" srcOrd="1" destOrd="0" parTransId="{F58220E5-C1D2-4209-AE93-0FB4BC0A359C}" sibTransId="{D33B985C-ADF6-4AB9-99E5-DAEF757BB7A3}"/>
    <dgm:cxn modelId="{A4BC35D3-4C3D-4EE3-952D-7F82544BC73D}" srcId="{AA3C3E69-3AE7-468F-91D0-FDD63DF79DEE}" destId="{6C105FC8-1552-41D7-989A-1758C3D4DA00}" srcOrd="1" destOrd="0" parTransId="{9EA25AF1-796D-41D6-80FA-79F3FA9FDE29}" sibTransId="{E8A338AB-86CF-493A-81D3-5EDC321BDB43}"/>
    <dgm:cxn modelId="{CB9A3BD9-0734-4872-B9D5-FBCF2BFF0F69}" srcId="{E956CB6A-0CCF-489F-99CD-77F44C23D06C}" destId="{2C9470D6-83FF-4CD2-A14E-91AA90827549}" srcOrd="1" destOrd="0" parTransId="{100EFC5A-B967-4293-AA5B-E7F95B3326C5}" sibTransId="{E5D89F6C-3B83-405D-ACBE-A25C1123E3C0}"/>
    <dgm:cxn modelId="{410B47DE-B952-47EC-BF77-315320F04310}" srcId="{4444E2F6-DEAF-4B46-90E5-730FA9057C02}" destId="{8FF8CEC8-0BA0-44C9-8689-0FDECFE6E910}" srcOrd="2" destOrd="0" parTransId="{942CCDB9-0F2C-42C5-BAE8-CF32EF8976BE}" sibTransId="{AEB40224-F2DF-4CA1-A5AE-DA35553F940B}"/>
    <dgm:cxn modelId="{79D4DDDE-240C-428E-8617-1D893E1FE55F}" srcId="{FBBEA622-B83F-4774-9629-2CB654144DE4}" destId="{1DA0C7D6-8791-46E2-9367-70E8BFD05250}" srcOrd="0" destOrd="0" parTransId="{C0995C16-90B4-4527-AEC4-A7DC06361B4F}" sibTransId="{3BB4F736-6B27-455B-952B-94E87C033F93}"/>
    <dgm:cxn modelId="{E6EA4FDF-82DC-4AB5-B3F9-92BC366C3A16}" type="presOf" srcId="{FBBEA622-B83F-4774-9629-2CB654144DE4}" destId="{9CC1AF0A-D13B-421D-8C43-24A96EBF60C7}" srcOrd="0" destOrd="0" presId="urn:microsoft.com/office/officeart/2018/2/layout/IconVerticalSolidList"/>
    <dgm:cxn modelId="{0BE092E2-AA5A-4084-B933-863802A540A2}" type="presOf" srcId="{8C637CB5-CDE7-4199-BD7E-EE9539A767D1}" destId="{4BF5D829-B224-456D-B0FF-53C86B5114DF}" srcOrd="0" destOrd="2" presId="urn:microsoft.com/office/officeart/2018/2/layout/IconVerticalSolidList"/>
    <dgm:cxn modelId="{E9A3BDE4-266E-43B7-8D46-7FCAF3D929F7}" type="presOf" srcId="{A8C8D735-244A-4F1B-B8F4-6C5B7832FD2B}" destId="{849BF223-8418-4741-AAB5-1D20A81CA87B}" srcOrd="0" destOrd="0" presId="urn:microsoft.com/office/officeart/2018/2/layout/IconVerticalSolidList"/>
    <dgm:cxn modelId="{E23260EA-4AFE-4DDF-9DB2-7D3FD582031E}" srcId="{A8C8D735-244A-4F1B-B8F4-6C5B7832FD2B}" destId="{D55A1294-CB98-4E29-954A-48C178CF1597}" srcOrd="0" destOrd="0" parTransId="{6A24AEEF-8FD2-4827-AD1B-2FDE1483427A}" sibTransId="{54BECCAB-99D2-4B1B-B226-A9AB8BBD7D9B}"/>
    <dgm:cxn modelId="{87821BF8-20A6-44EB-ACD9-1F14383EB00F}" type="presOf" srcId="{E956CB6A-0CCF-489F-99CD-77F44C23D06C}" destId="{1BB58CC8-1DE4-4C3E-B072-0A3AF0230F8E}" srcOrd="0" destOrd="0" presId="urn:microsoft.com/office/officeart/2018/2/layout/IconVerticalSolidList"/>
    <dgm:cxn modelId="{1F6C83F8-74B1-4E7D-80E8-AD6BB2D90075}" srcId="{4444E2F6-DEAF-4B46-90E5-730FA9057C02}" destId="{AA3C3E69-3AE7-468F-91D0-FDD63DF79DEE}" srcOrd="3" destOrd="0" parTransId="{C0E603CC-9486-4CA0-9A75-435B22E46AF2}" sibTransId="{AC803E40-EFC8-4330-8A15-AA0CAFC166E1}"/>
    <dgm:cxn modelId="{3E246BFE-7BB4-456F-BCD2-5CBD76C0242F}" srcId="{8FF8CEC8-0BA0-44C9-8689-0FDECFE6E910}" destId="{8C87B42C-E28F-4311-9C9B-0C6C9B7D85B7}" srcOrd="0" destOrd="0" parTransId="{47F349BB-409B-4AF3-A84E-AFEFE8535D37}" sibTransId="{4A14AD0E-CEAE-4379-A662-043CF51A9B1B}"/>
    <dgm:cxn modelId="{E03B4F28-60DE-490B-A2CE-0C0A3C81A1C8}" type="presParOf" srcId="{6F44B8AC-56BB-41F8-A127-72B6E4AD02E2}" destId="{8B290C83-67AB-432A-BE40-0AB73A2AA955}" srcOrd="0" destOrd="0" presId="urn:microsoft.com/office/officeart/2018/2/layout/IconVerticalSolidList"/>
    <dgm:cxn modelId="{3463A763-0ADB-4E8F-A85E-D1AA17BD75C7}" type="presParOf" srcId="{8B290C83-67AB-432A-BE40-0AB73A2AA955}" destId="{AC8B5441-5219-4E9E-AEFD-227A78353B34}" srcOrd="0" destOrd="0" presId="urn:microsoft.com/office/officeart/2018/2/layout/IconVerticalSolidList"/>
    <dgm:cxn modelId="{89C83531-66AB-46B6-99D4-010C78601954}" type="presParOf" srcId="{8B290C83-67AB-432A-BE40-0AB73A2AA955}" destId="{FD9888D8-9ED4-4069-8AF7-1FC382169241}" srcOrd="1" destOrd="0" presId="urn:microsoft.com/office/officeart/2018/2/layout/IconVerticalSolidList"/>
    <dgm:cxn modelId="{E94C927D-926C-4995-B2A3-AC0206D6B3F4}" type="presParOf" srcId="{8B290C83-67AB-432A-BE40-0AB73A2AA955}" destId="{56A7B844-2DC7-4C66-BC46-62747DE9AD25}" srcOrd="2" destOrd="0" presId="urn:microsoft.com/office/officeart/2018/2/layout/IconVerticalSolidList"/>
    <dgm:cxn modelId="{C453FB4F-6C19-404B-9B70-CB49D59A3CB8}" type="presParOf" srcId="{8B290C83-67AB-432A-BE40-0AB73A2AA955}" destId="{849BF223-8418-4741-AAB5-1D20A81CA87B}" srcOrd="3" destOrd="0" presId="urn:microsoft.com/office/officeart/2018/2/layout/IconVerticalSolidList"/>
    <dgm:cxn modelId="{2D671E04-97C1-4067-8B47-6344ACE7FF7F}" type="presParOf" srcId="{8B290C83-67AB-432A-BE40-0AB73A2AA955}" destId="{97D3472F-3546-464A-8ACC-23422F104AD1}" srcOrd="4" destOrd="0" presId="urn:microsoft.com/office/officeart/2018/2/layout/IconVerticalSolidList"/>
    <dgm:cxn modelId="{2AC58377-F6C6-47BE-A3AD-1001E01059AD}" type="presParOf" srcId="{6F44B8AC-56BB-41F8-A127-72B6E4AD02E2}" destId="{B27258FC-FC99-4530-9B38-AC2FBB91EAF2}" srcOrd="1" destOrd="0" presId="urn:microsoft.com/office/officeart/2018/2/layout/IconVerticalSolidList"/>
    <dgm:cxn modelId="{D51A5E8D-2449-4B76-A756-7675208BCB15}" type="presParOf" srcId="{6F44B8AC-56BB-41F8-A127-72B6E4AD02E2}" destId="{BB36C815-7074-403D-A72D-C21FA38A5F90}" srcOrd="2" destOrd="0" presId="urn:microsoft.com/office/officeart/2018/2/layout/IconVerticalSolidList"/>
    <dgm:cxn modelId="{59FD9DB2-2663-4A49-89D0-E56704ABE27F}" type="presParOf" srcId="{BB36C815-7074-403D-A72D-C21FA38A5F90}" destId="{000E14DA-7E63-45B5-8332-D1DB69927A88}" srcOrd="0" destOrd="0" presId="urn:microsoft.com/office/officeart/2018/2/layout/IconVerticalSolidList"/>
    <dgm:cxn modelId="{5B40EB03-A399-46B5-A3EA-DC8FA8BB80B2}" type="presParOf" srcId="{BB36C815-7074-403D-A72D-C21FA38A5F90}" destId="{88719460-ACE5-47FD-8C3A-A3AD32BB80D3}" srcOrd="1" destOrd="0" presId="urn:microsoft.com/office/officeart/2018/2/layout/IconVerticalSolidList"/>
    <dgm:cxn modelId="{BA2E9553-07B1-4F81-8DBD-EC860A00DEF4}" type="presParOf" srcId="{BB36C815-7074-403D-A72D-C21FA38A5F90}" destId="{B305CEE9-8918-4B0D-B58C-CF04285E4AC4}" srcOrd="2" destOrd="0" presId="urn:microsoft.com/office/officeart/2018/2/layout/IconVerticalSolidList"/>
    <dgm:cxn modelId="{DFD67C47-9738-48B6-874C-A550D858C466}" type="presParOf" srcId="{BB36C815-7074-403D-A72D-C21FA38A5F90}" destId="{1BB58CC8-1DE4-4C3E-B072-0A3AF0230F8E}" srcOrd="3" destOrd="0" presId="urn:microsoft.com/office/officeart/2018/2/layout/IconVerticalSolidList"/>
    <dgm:cxn modelId="{7DF57D71-493F-47D4-8B6D-2D989DAABFF8}" type="presParOf" srcId="{BB36C815-7074-403D-A72D-C21FA38A5F90}" destId="{8B7CE478-21CD-4570-9675-76EA6E5CB73B}" srcOrd="4" destOrd="0" presId="urn:microsoft.com/office/officeart/2018/2/layout/IconVerticalSolidList"/>
    <dgm:cxn modelId="{6A739B82-CA7F-4552-AFF3-0876D494377C}" type="presParOf" srcId="{6F44B8AC-56BB-41F8-A127-72B6E4AD02E2}" destId="{8CBE876C-F883-431C-B2F4-E16010DFD7D8}" srcOrd="3" destOrd="0" presId="urn:microsoft.com/office/officeart/2018/2/layout/IconVerticalSolidList"/>
    <dgm:cxn modelId="{7B9E580B-868D-4359-82DA-77804339AEC9}" type="presParOf" srcId="{6F44B8AC-56BB-41F8-A127-72B6E4AD02E2}" destId="{0DBC7950-67AD-4C6C-B254-0C582CCBBF66}" srcOrd="4" destOrd="0" presId="urn:microsoft.com/office/officeart/2018/2/layout/IconVerticalSolidList"/>
    <dgm:cxn modelId="{D9DA9BC4-8D8B-40F8-9E72-7F911B3CE763}" type="presParOf" srcId="{0DBC7950-67AD-4C6C-B254-0C582CCBBF66}" destId="{E3A0B3BB-B41B-4B2E-A25A-541443D87F42}" srcOrd="0" destOrd="0" presId="urn:microsoft.com/office/officeart/2018/2/layout/IconVerticalSolidList"/>
    <dgm:cxn modelId="{B2738089-A982-456F-9F58-0E386DEA6DEA}" type="presParOf" srcId="{0DBC7950-67AD-4C6C-B254-0C582CCBBF66}" destId="{8406A69A-EA14-468F-9E0F-DD80ACE91C78}" srcOrd="1" destOrd="0" presId="urn:microsoft.com/office/officeart/2018/2/layout/IconVerticalSolidList"/>
    <dgm:cxn modelId="{E89188FB-0734-4348-83EF-20A019CF92C8}" type="presParOf" srcId="{0DBC7950-67AD-4C6C-B254-0C582CCBBF66}" destId="{E0EC296A-D767-47D2-8ADD-3EA471FCE076}" srcOrd="2" destOrd="0" presId="urn:microsoft.com/office/officeart/2018/2/layout/IconVerticalSolidList"/>
    <dgm:cxn modelId="{7E2C34F2-E93B-44D1-ABB9-F0CF299A5C6B}" type="presParOf" srcId="{0DBC7950-67AD-4C6C-B254-0C582CCBBF66}" destId="{756C6B99-11EA-4360-A43C-A3E54E6AE6A8}" srcOrd="3" destOrd="0" presId="urn:microsoft.com/office/officeart/2018/2/layout/IconVerticalSolidList"/>
    <dgm:cxn modelId="{BD964DF3-411A-491F-86E8-27792DFB6957}" type="presParOf" srcId="{0DBC7950-67AD-4C6C-B254-0C582CCBBF66}" destId="{94BDD8BD-6B12-4030-BDD2-AD417AB6F74C}" srcOrd="4" destOrd="0" presId="urn:microsoft.com/office/officeart/2018/2/layout/IconVerticalSolidList"/>
    <dgm:cxn modelId="{71DA46B9-55EA-4E6D-9A81-A891FB08889F}" type="presParOf" srcId="{6F44B8AC-56BB-41F8-A127-72B6E4AD02E2}" destId="{C3AEDB70-2A12-4C4C-BB76-F42A73E1F601}" srcOrd="5" destOrd="0" presId="urn:microsoft.com/office/officeart/2018/2/layout/IconVerticalSolidList"/>
    <dgm:cxn modelId="{E5DA694B-36C8-49AB-9EE5-B2677F44A15A}" type="presParOf" srcId="{6F44B8AC-56BB-41F8-A127-72B6E4AD02E2}" destId="{956C0A91-9C4E-4010-B496-5C4F4D7DA4C5}" srcOrd="6" destOrd="0" presId="urn:microsoft.com/office/officeart/2018/2/layout/IconVerticalSolidList"/>
    <dgm:cxn modelId="{579F7497-F5D6-48CE-A6CD-85E93C0B0B6B}" type="presParOf" srcId="{956C0A91-9C4E-4010-B496-5C4F4D7DA4C5}" destId="{C7EDF14F-B78C-40DF-8CFF-D67D5BFCD115}" srcOrd="0" destOrd="0" presId="urn:microsoft.com/office/officeart/2018/2/layout/IconVerticalSolidList"/>
    <dgm:cxn modelId="{E73DBA7F-270D-41D9-A1F5-8B5488B2753F}" type="presParOf" srcId="{956C0A91-9C4E-4010-B496-5C4F4D7DA4C5}" destId="{7C99F0D6-0CD5-4B8D-9FAB-2868F5B1AB4C}" srcOrd="1" destOrd="0" presId="urn:microsoft.com/office/officeart/2018/2/layout/IconVerticalSolidList"/>
    <dgm:cxn modelId="{5CD97A68-3641-4A79-8711-7E6C51CA64AF}" type="presParOf" srcId="{956C0A91-9C4E-4010-B496-5C4F4D7DA4C5}" destId="{9884D98D-D31D-499E-823A-B24312871BD0}" srcOrd="2" destOrd="0" presId="urn:microsoft.com/office/officeart/2018/2/layout/IconVerticalSolidList"/>
    <dgm:cxn modelId="{324C385B-5078-48F8-B7DA-0898DA7C56AC}" type="presParOf" srcId="{956C0A91-9C4E-4010-B496-5C4F4D7DA4C5}" destId="{59C77280-1A28-4DAD-867A-667886E11BC2}" srcOrd="3" destOrd="0" presId="urn:microsoft.com/office/officeart/2018/2/layout/IconVerticalSolidList"/>
    <dgm:cxn modelId="{9210E416-5D56-4A41-8CE0-26A2EF76C7BE}" type="presParOf" srcId="{956C0A91-9C4E-4010-B496-5C4F4D7DA4C5}" destId="{4BF5D829-B224-456D-B0FF-53C86B5114DF}" srcOrd="4" destOrd="0" presId="urn:microsoft.com/office/officeart/2018/2/layout/IconVerticalSolidList"/>
    <dgm:cxn modelId="{DD14DBC5-204C-451C-9B4D-C353260FD95F}" type="presParOf" srcId="{6F44B8AC-56BB-41F8-A127-72B6E4AD02E2}" destId="{DA21C5A1-CB4C-4262-8439-1AB33DEB7D60}" srcOrd="7" destOrd="0" presId="urn:microsoft.com/office/officeart/2018/2/layout/IconVerticalSolidList"/>
    <dgm:cxn modelId="{D5495FBC-D93F-48F3-A0A8-FD6BE3D16526}" type="presParOf" srcId="{6F44B8AC-56BB-41F8-A127-72B6E4AD02E2}" destId="{AA74D73E-0E19-4E8F-8845-3BECA6820A9D}" srcOrd="8" destOrd="0" presId="urn:microsoft.com/office/officeart/2018/2/layout/IconVerticalSolidList"/>
    <dgm:cxn modelId="{BA37E09B-8058-474C-9C62-E1E872DCA57F}" type="presParOf" srcId="{AA74D73E-0E19-4E8F-8845-3BECA6820A9D}" destId="{7BD0186D-2702-4FAC-ACE6-E01F3A388975}" srcOrd="0" destOrd="0" presId="urn:microsoft.com/office/officeart/2018/2/layout/IconVerticalSolidList"/>
    <dgm:cxn modelId="{AC60050E-8AD4-487B-A10B-0C1C2F0083DF}" type="presParOf" srcId="{AA74D73E-0E19-4E8F-8845-3BECA6820A9D}" destId="{0F402725-BFE4-47C0-AAD1-F22C17A2A350}" srcOrd="1" destOrd="0" presId="urn:microsoft.com/office/officeart/2018/2/layout/IconVerticalSolidList"/>
    <dgm:cxn modelId="{C2C78770-8536-4791-853F-66690B31342F}" type="presParOf" srcId="{AA74D73E-0E19-4E8F-8845-3BECA6820A9D}" destId="{597EF5E5-29D8-44D0-A5DE-AE232FB48109}" srcOrd="2" destOrd="0" presId="urn:microsoft.com/office/officeart/2018/2/layout/IconVerticalSolidList"/>
    <dgm:cxn modelId="{A2F60CCD-D8EB-415B-A387-1E6518FB70FD}" type="presParOf" srcId="{AA74D73E-0E19-4E8F-8845-3BECA6820A9D}" destId="{ADF0737E-02F2-4140-A7B2-976B09F11D05}" srcOrd="3" destOrd="0" presId="urn:microsoft.com/office/officeart/2018/2/layout/IconVerticalSolidList"/>
    <dgm:cxn modelId="{135381F9-05A9-4E9F-AD27-98959A6B9F41}" type="presParOf" srcId="{6F44B8AC-56BB-41F8-A127-72B6E4AD02E2}" destId="{F500341B-F119-457F-9C5C-ED41C6ACA507}" srcOrd="9" destOrd="0" presId="urn:microsoft.com/office/officeart/2018/2/layout/IconVerticalSolidList"/>
    <dgm:cxn modelId="{6303831A-FBB3-4976-8D6A-6948E9C4FD13}" type="presParOf" srcId="{6F44B8AC-56BB-41F8-A127-72B6E4AD02E2}" destId="{0E2C1B50-9C03-4DC5-8D7A-5F2EBED63308}" srcOrd="10" destOrd="0" presId="urn:microsoft.com/office/officeart/2018/2/layout/IconVerticalSolidList"/>
    <dgm:cxn modelId="{293833BE-C7FA-467C-9A83-B53E24E92814}" type="presParOf" srcId="{0E2C1B50-9C03-4DC5-8D7A-5F2EBED63308}" destId="{BA4671F9-66D2-4920-A2D8-24AE55C9C13B}" srcOrd="0" destOrd="0" presId="urn:microsoft.com/office/officeart/2018/2/layout/IconVerticalSolidList"/>
    <dgm:cxn modelId="{432220B7-5B25-4BD8-926E-A223BAEAC3B1}" type="presParOf" srcId="{0E2C1B50-9C03-4DC5-8D7A-5F2EBED63308}" destId="{A92896E7-998D-4891-B3EF-C34F9CB7B2D0}" srcOrd="1" destOrd="0" presId="urn:microsoft.com/office/officeart/2018/2/layout/IconVerticalSolidList"/>
    <dgm:cxn modelId="{CDD209A9-3E28-4207-A949-A0766CF22CD0}" type="presParOf" srcId="{0E2C1B50-9C03-4DC5-8D7A-5F2EBED63308}" destId="{5802A7EC-3B82-4254-A5E4-CF52F33B6D1A}" srcOrd="2" destOrd="0" presId="urn:microsoft.com/office/officeart/2018/2/layout/IconVerticalSolidList"/>
    <dgm:cxn modelId="{1C38E8C0-B601-4A2F-A159-E37F9C78EC08}" type="presParOf" srcId="{0E2C1B50-9C03-4DC5-8D7A-5F2EBED63308}" destId="{9CC1AF0A-D13B-421D-8C43-24A96EBF60C7}" srcOrd="3" destOrd="0" presId="urn:microsoft.com/office/officeart/2018/2/layout/IconVerticalSolidList"/>
    <dgm:cxn modelId="{029FC954-269B-45BB-B848-E7A062A1B309}" type="presParOf" srcId="{0E2C1B50-9C03-4DC5-8D7A-5F2EBED63308}" destId="{40782E09-F8A6-4A24-AAEB-30023030D50D}"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8B5441-5219-4E9E-AEFD-227A78353B34}">
      <dsp:nvSpPr>
        <dsp:cNvPr id="0" name=""/>
        <dsp:cNvSpPr/>
      </dsp:nvSpPr>
      <dsp:spPr>
        <a:xfrm>
          <a:off x="0" y="0"/>
          <a:ext cx="10515601" cy="6309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9888D8-9ED4-4069-8AF7-1FC382169241}">
      <dsp:nvSpPr>
        <dsp:cNvPr id="0" name=""/>
        <dsp:cNvSpPr/>
      </dsp:nvSpPr>
      <dsp:spPr>
        <a:xfrm>
          <a:off x="190849" y="145120"/>
          <a:ext cx="346999" cy="3469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9BF223-8418-4741-AAB5-1D20A81CA87B}">
      <dsp:nvSpPr>
        <dsp:cNvPr id="0" name=""/>
        <dsp:cNvSpPr/>
      </dsp:nvSpPr>
      <dsp:spPr>
        <a:xfrm>
          <a:off x="728699" y="3166"/>
          <a:ext cx="4732020" cy="630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71" tIns="66771" rIns="66771" bIns="66771" numCol="1" spcCol="1270" anchor="ctr" anchorCtr="0">
          <a:noAutofit/>
        </a:bodyPr>
        <a:lstStyle/>
        <a:p>
          <a:pPr marL="0" lvl="0" indent="0" algn="l" defTabSz="622300">
            <a:lnSpc>
              <a:spcPct val="100000"/>
            </a:lnSpc>
            <a:spcBef>
              <a:spcPct val="0"/>
            </a:spcBef>
            <a:spcAft>
              <a:spcPct val="35000"/>
            </a:spcAft>
            <a:buNone/>
          </a:pPr>
          <a:r>
            <a:rPr lang="fr-FR" sz="1400" i="1" kern="1200" dirty="0">
              <a:latin typeface="+mn-lt"/>
            </a:rPr>
            <a:t>1- </a:t>
          </a:r>
          <a:r>
            <a:rPr lang="fr-FR" sz="1200" i="1" kern="1200" dirty="0">
              <a:latin typeface="+mn-lt"/>
              <a:hlinkClick xmlns:r="http://schemas.openxmlformats.org/officeDocument/2006/relationships" r:id=""/>
            </a:rPr>
            <a:t>Présentation</a:t>
          </a:r>
          <a:r>
            <a:rPr lang="fr-FR" sz="1200" i="1" kern="1200" dirty="0">
              <a:latin typeface="+mn-lt"/>
            </a:rPr>
            <a:t>…………………………………………………………………..….3</a:t>
          </a:r>
          <a:endParaRPr lang="en-US" sz="1200" kern="1200" dirty="0">
            <a:latin typeface="+mn-lt"/>
          </a:endParaRPr>
        </a:p>
      </dsp:txBody>
      <dsp:txXfrm>
        <a:off x="728699" y="3166"/>
        <a:ext cx="4732020" cy="630908"/>
      </dsp:txXfrm>
    </dsp:sp>
    <dsp:sp modelId="{97D3472F-3546-464A-8ACC-23422F104AD1}">
      <dsp:nvSpPr>
        <dsp:cNvPr id="0" name=""/>
        <dsp:cNvSpPr/>
      </dsp:nvSpPr>
      <dsp:spPr>
        <a:xfrm>
          <a:off x="6642485" y="36869"/>
          <a:ext cx="3629499" cy="630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71" tIns="66771" rIns="66771" bIns="66771" numCol="1" spcCol="1270" anchor="ctr" anchorCtr="0">
          <a:noAutofit/>
        </a:bodyPr>
        <a:lstStyle/>
        <a:p>
          <a:pPr marL="0" lvl="0" indent="0" algn="l" defTabSz="444500">
            <a:lnSpc>
              <a:spcPct val="100000"/>
            </a:lnSpc>
            <a:spcBef>
              <a:spcPct val="0"/>
            </a:spcBef>
            <a:spcAft>
              <a:spcPct val="35000"/>
            </a:spcAft>
            <a:buNone/>
          </a:pPr>
          <a:r>
            <a:rPr lang="fr-FR" sz="1000" i="1" kern="1200" dirty="0"/>
            <a:t>1-1 Jeu de données………………………………………………………..3</a:t>
          </a:r>
          <a:endParaRPr lang="en-US" sz="1000" kern="1200" dirty="0"/>
        </a:p>
        <a:p>
          <a:pPr marL="0" lvl="0" indent="0" algn="l" defTabSz="444500">
            <a:lnSpc>
              <a:spcPct val="100000"/>
            </a:lnSpc>
            <a:spcBef>
              <a:spcPct val="0"/>
            </a:spcBef>
            <a:spcAft>
              <a:spcPct val="35000"/>
            </a:spcAft>
            <a:buNone/>
          </a:pPr>
          <a:r>
            <a:rPr lang="fr-FR" sz="1000" i="1" kern="1200" dirty="0"/>
            <a:t>1-2 Catégorie des données……………………………………………..3</a:t>
          </a:r>
          <a:endParaRPr lang="en-US" sz="1000" kern="1200" dirty="0"/>
        </a:p>
      </dsp:txBody>
      <dsp:txXfrm>
        <a:off x="6642485" y="36869"/>
        <a:ext cx="3629499" cy="630908"/>
      </dsp:txXfrm>
    </dsp:sp>
    <dsp:sp modelId="{000E14DA-7E63-45B5-8332-D1DB69927A88}">
      <dsp:nvSpPr>
        <dsp:cNvPr id="0" name=""/>
        <dsp:cNvSpPr/>
      </dsp:nvSpPr>
      <dsp:spPr>
        <a:xfrm>
          <a:off x="0" y="791801"/>
          <a:ext cx="10515601" cy="6309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719460-ACE5-47FD-8C3A-A3AD32BB80D3}">
      <dsp:nvSpPr>
        <dsp:cNvPr id="0" name=""/>
        <dsp:cNvSpPr/>
      </dsp:nvSpPr>
      <dsp:spPr>
        <a:xfrm>
          <a:off x="190849" y="933755"/>
          <a:ext cx="346999" cy="3469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B58CC8-1DE4-4C3E-B072-0A3AF0230F8E}">
      <dsp:nvSpPr>
        <dsp:cNvPr id="0" name=""/>
        <dsp:cNvSpPr/>
      </dsp:nvSpPr>
      <dsp:spPr>
        <a:xfrm>
          <a:off x="728699" y="791801"/>
          <a:ext cx="4732020" cy="630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71" tIns="66771" rIns="66771" bIns="66771" numCol="1" spcCol="1270" anchor="ctr" anchorCtr="0">
          <a:noAutofit/>
        </a:bodyPr>
        <a:lstStyle/>
        <a:p>
          <a:pPr marL="0" lvl="0" indent="0" algn="l" defTabSz="533400">
            <a:lnSpc>
              <a:spcPct val="100000"/>
            </a:lnSpc>
            <a:spcBef>
              <a:spcPct val="0"/>
            </a:spcBef>
            <a:spcAft>
              <a:spcPct val="35000"/>
            </a:spcAft>
            <a:buNone/>
          </a:pPr>
          <a:r>
            <a:rPr lang="fr-FR" sz="1200" i="1" kern="1200" dirty="0"/>
            <a:t>2- </a:t>
          </a:r>
          <a:r>
            <a:rPr lang="fr-FR" sz="1200" i="1" kern="1200" dirty="0">
              <a:hlinkClick xmlns:r="http://schemas.openxmlformats.org/officeDocument/2006/relationships" r:id=""/>
            </a:rPr>
            <a:t>Analyse exploratoire des données sous Python</a:t>
          </a:r>
          <a:r>
            <a:rPr lang="fr-FR" sz="1200" i="1" kern="1200" dirty="0"/>
            <a:t>………………….……..5</a:t>
          </a:r>
          <a:endParaRPr lang="en-US" sz="1200" kern="1200" dirty="0"/>
        </a:p>
      </dsp:txBody>
      <dsp:txXfrm>
        <a:off x="728699" y="791801"/>
        <a:ext cx="4732020" cy="630908"/>
      </dsp:txXfrm>
    </dsp:sp>
    <dsp:sp modelId="{8B7CE478-21CD-4570-9675-76EA6E5CB73B}">
      <dsp:nvSpPr>
        <dsp:cNvPr id="0" name=""/>
        <dsp:cNvSpPr/>
      </dsp:nvSpPr>
      <dsp:spPr>
        <a:xfrm>
          <a:off x="6614889" y="764779"/>
          <a:ext cx="3629499" cy="630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71" tIns="66771" rIns="66771" bIns="66771" numCol="1" spcCol="1270" anchor="ctr" anchorCtr="0">
          <a:noAutofit/>
        </a:bodyPr>
        <a:lstStyle/>
        <a:p>
          <a:pPr marL="0" lvl="0" indent="0" algn="l" defTabSz="444500">
            <a:lnSpc>
              <a:spcPct val="100000"/>
            </a:lnSpc>
            <a:spcBef>
              <a:spcPct val="0"/>
            </a:spcBef>
            <a:spcAft>
              <a:spcPct val="35000"/>
            </a:spcAft>
            <a:buNone/>
          </a:pPr>
          <a:r>
            <a:rPr lang="fr-FR" sz="1000" i="1" kern="1200" dirty="0">
              <a:solidFill>
                <a:prstClr val="black">
                  <a:hueOff val="0"/>
                  <a:satOff val="0"/>
                  <a:lumOff val="0"/>
                  <a:alphaOff val="0"/>
                </a:prstClr>
              </a:solidFill>
              <a:latin typeface="Aptos" panose="02110004020202020204"/>
              <a:ea typeface="+mn-ea"/>
              <a:cs typeface="+mn-cs"/>
            </a:rPr>
            <a:t>2-1</a:t>
          </a:r>
          <a:r>
            <a:rPr lang="fr-FR" sz="1000" i="1" kern="1200" dirty="0"/>
            <a:t> Intégration et conversion des données………………………….5</a:t>
          </a:r>
          <a:endParaRPr lang="en-US" sz="1000" kern="1200" dirty="0"/>
        </a:p>
        <a:p>
          <a:pPr marL="0" lvl="0" indent="0" algn="l" defTabSz="444500">
            <a:lnSpc>
              <a:spcPct val="100000"/>
            </a:lnSpc>
            <a:spcBef>
              <a:spcPct val="0"/>
            </a:spcBef>
            <a:spcAft>
              <a:spcPct val="35000"/>
            </a:spcAft>
            <a:buNone/>
          </a:pPr>
          <a:r>
            <a:rPr lang="fr-FR" sz="1000" i="1" kern="1200" dirty="0"/>
            <a:t>2-2 </a:t>
          </a:r>
          <a:r>
            <a:rPr lang="fr-FR" sz="1000" i="1" kern="1200" dirty="0">
              <a:solidFill>
                <a:prstClr val="black">
                  <a:hueOff val="0"/>
                  <a:satOff val="0"/>
                  <a:lumOff val="0"/>
                  <a:alphaOff val="0"/>
                </a:prstClr>
              </a:solidFill>
              <a:latin typeface="Aptos" panose="02110004020202020204"/>
              <a:ea typeface="+mn-ea"/>
              <a:cs typeface="+mn-cs"/>
            </a:rPr>
            <a:t>Traitement</a:t>
          </a:r>
          <a:r>
            <a:rPr lang="fr-FR" sz="1000" i="1" kern="1200" dirty="0"/>
            <a:t> des valeurs aberrantes……………………………….5</a:t>
          </a:r>
          <a:endParaRPr lang="en-US" sz="1000" kern="1200" dirty="0"/>
        </a:p>
        <a:p>
          <a:pPr marL="0" lvl="0" indent="0" algn="l" defTabSz="444500">
            <a:lnSpc>
              <a:spcPct val="100000"/>
            </a:lnSpc>
            <a:spcBef>
              <a:spcPct val="0"/>
            </a:spcBef>
            <a:spcAft>
              <a:spcPct val="35000"/>
            </a:spcAft>
            <a:buNone/>
          </a:pPr>
          <a:r>
            <a:rPr lang="fr-FR" sz="1000" i="1" kern="1200" dirty="0"/>
            <a:t>2-3 Matrice de Corrélation……………………………………………….6</a:t>
          </a:r>
          <a:endParaRPr lang="en-US" sz="1000" kern="1200" dirty="0"/>
        </a:p>
      </dsp:txBody>
      <dsp:txXfrm>
        <a:off x="6614889" y="764779"/>
        <a:ext cx="3629499" cy="630908"/>
      </dsp:txXfrm>
    </dsp:sp>
    <dsp:sp modelId="{E3A0B3BB-B41B-4B2E-A25A-541443D87F42}">
      <dsp:nvSpPr>
        <dsp:cNvPr id="0" name=""/>
        <dsp:cNvSpPr/>
      </dsp:nvSpPr>
      <dsp:spPr>
        <a:xfrm>
          <a:off x="0" y="1513566"/>
          <a:ext cx="10515601" cy="6309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06A69A-EA14-468F-9E0F-DD80ACE91C78}">
      <dsp:nvSpPr>
        <dsp:cNvPr id="0" name=""/>
        <dsp:cNvSpPr/>
      </dsp:nvSpPr>
      <dsp:spPr>
        <a:xfrm>
          <a:off x="190849" y="1722391"/>
          <a:ext cx="346999" cy="3469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C6B99-11EA-4360-A43C-A3E54E6AE6A8}">
      <dsp:nvSpPr>
        <dsp:cNvPr id="0" name=""/>
        <dsp:cNvSpPr/>
      </dsp:nvSpPr>
      <dsp:spPr>
        <a:xfrm>
          <a:off x="728699" y="1580436"/>
          <a:ext cx="4732020" cy="630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71" tIns="66771" rIns="66771" bIns="66771" numCol="1" spcCol="1270" anchor="ctr" anchorCtr="0">
          <a:noAutofit/>
        </a:bodyPr>
        <a:lstStyle/>
        <a:p>
          <a:pPr marL="0" lvl="0" indent="0" algn="l" defTabSz="533400">
            <a:lnSpc>
              <a:spcPct val="100000"/>
            </a:lnSpc>
            <a:spcBef>
              <a:spcPct val="0"/>
            </a:spcBef>
            <a:spcAft>
              <a:spcPct val="35000"/>
            </a:spcAft>
            <a:buNone/>
          </a:pPr>
          <a:r>
            <a:rPr lang="fr-FR" sz="1200" i="1" kern="1200" dirty="0"/>
            <a:t>3- </a:t>
          </a:r>
          <a:r>
            <a:rPr lang="fr-FR" sz="1200" i="1" kern="1200" dirty="0">
              <a:hlinkClick xmlns:r="http://schemas.openxmlformats.org/officeDocument/2006/relationships" r:id=""/>
            </a:rPr>
            <a:t>Régression Logistique</a:t>
          </a:r>
          <a:r>
            <a:rPr lang="fr-FR" sz="1200" i="1" kern="1200" dirty="0"/>
            <a:t>………………………………………………………….7</a:t>
          </a:r>
          <a:endParaRPr lang="en-US" sz="1200" kern="1200" dirty="0"/>
        </a:p>
      </dsp:txBody>
      <dsp:txXfrm>
        <a:off x="728699" y="1580436"/>
        <a:ext cx="4732020" cy="630908"/>
      </dsp:txXfrm>
    </dsp:sp>
    <dsp:sp modelId="{94BDD8BD-6B12-4030-BDD2-AD417AB6F74C}">
      <dsp:nvSpPr>
        <dsp:cNvPr id="0" name=""/>
        <dsp:cNvSpPr/>
      </dsp:nvSpPr>
      <dsp:spPr>
        <a:xfrm>
          <a:off x="6626969" y="1520279"/>
          <a:ext cx="3629499" cy="630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71" tIns="66771" rIns="66771" bIns="66771" numCol="1" spcCol="1270" anchor="ctr" anchorCtr="0">
          <a:noAutofit/>
        </a:bodyPr>
        <a:lstStyle/>
        <a:p>
          <a:pPr marL="0" lvl="0" indent="0" algn="l" defTabSz="444500">
            <a:lnSpc>
              <a:spcPct val="100000"/>
            </a:lnSpc>
            <a:spcBef>
              <a:spcPct val="0"/>
            </a:spcBef>
            <a:spcAft>
              <a:spcPct val="35000"/>
            </a:spcAft>
            <a:buNone/>
          </a:pPr>
          <a:r>
            <a:rPr lang="fr-FR" sz="1000" i="1" kern="1200" dirty="0"/>
            <a:t>3-1 Évaluation du modèle………………………………..………………7</a:t>
          </a:r>
          <a:endParaRPr lang="en-US" sz="1000" kern="1200" dirty="0"/>
        </a:p>
        <a:p>
          <a:pPr marL="0" lvl="0" indent="0" algn="l" defTabSz="444500">
            <a:lnSpc>
              <a:spcPct val="100000"/>
            </a:lnSpc>
            <a:spcBef>
              <a:spcPct val="0"/>
            </a:spcBef>
            <a:spcAft>
              <a:spcPct val="35000"/>
            </a:spcAft>
            <a:buNone/>
          </a:pPr>
          <a:r>
            <a:rPr lang="fr-FR" sz="1000" i="1" kern="1200" dirty="0"/>
            <a:t>3-2 matrice de confusion……………………………..………………….7</a:t>
          </a:r>
          <a:endParaRPr lang="en-US" sz="1000" kern="1200" dirty="0"/>
        </a:p>
      </dsp:txBody>
      <dsp:txXfrm>
        <a:off x="6626969" y="1520279"/>
        <a:ext cx="3629499" cy="630908"/>
      </dsp:txXfrm>
    </dsp:sp>
    <dsp:sp modelId="{C7EDF14F-B78C-40DF-8CFF-D67D5BFCD115}">
      <dsp:nvSpPr>
        <dsp:cNvPr id="0" name=""/>
        <dsp:cNvSpPr/>
      </dsp:nvSpPr>
      <dsp:spPr>
        <a:xfrm>
          <a:off x="0" y="2393135"/>
          <a:ext cx="10515601" cy="6309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99F0D6-0CD5-4B8D-9FAB-2868F5B1AB4C}">
      <dsp:nvSpPr>
        <dsp:cNvPr id="0" name=""/>
        <dsp:cNvSpPr/>
      </dsp:nvSpPr>
      <dsp:spPr>
        <a:xfrm>
          <a:off x="190849" y="2511026"/>
          <a:ext cx="346999" cy="346999"/>
        </a:xfrm>
        <a:prstGeom prst="rect">
          <a:avLst/>
        </a:prstGeom>
        <a:blipFill>
          <a:blip xmlns:r="http://schemas.openxmlformats.org/officeDocument/2006/relationships" r:embed="rId7"/>
          <a:srcRect/>
          <a:stretch>
            <a:fillRect l="-25000" r="-2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C77280-1A28-4DAD-867A-667886E11BC2}">
      <dsp:nvSpPr>
        <dsp:cNvPr id="0" name=""/>
        <dsp:cNvSpPr/>
      </dsp:nvSpPr>
      <dsp:spPr>
        <a:xfrm>
          <a:off x="728699" y="2369072"/>
          <a:ext cx="4732020" cy="630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71" tIns="66771" rIns="66771" bIns="66771" numCol="1" spcCol="1270" anchor="ctr" anchorCtr="0">
          <a:noAutofit/>
        </a:bodyPr>
        <a:lstStyle/>
        <a:p>
          <a:pPr marL="0" lvl="0" indent="0" algn="l" defTabSz="533400">
            <a:lnSpc>
              <a:spcPct val="100000"/>
            </a:lnSpc>
            <a:spcBef>
              <a:spcPct val="0"/>
            </a:spcBef>
            <a:spcAft>
              <a:spcPct val="35000"/>
            </a:spcAft>
            <a:buNone/>
          </a:pPr>
          <a:r>
            <a:rPr lang="fr-FR" sz="1200" i="1" kern="1200" dirty="0"/>
            <a:t>4- </a:t>
          </a:r>
          <a:r>
            <a:rPr lang="fr-FR" sz="1200" i="1" kern="1200" dirty="0">
              <a:hlinkClick xmlns:r="http://schemas.openxmlformats.org/officeDocument/2006/relationships" r:id=""/>
            </a:rPr>
            <a:t>Forets Aléatoire</a:t>
          </a:r>
          <a:r>
            <a:rPr lang="fr-FR" sz="1200" i="1" kern="1200" dirty="0"/>
            <a:t>………………………………………………………………….8</a:t>
          </a:r>
          <a:endParaRPr lang="en-US" sz="1200" kern="1200" dirty="0"/>
        </a:p>
      </dsp:txBody>
      <dsp:txXfrm>
        <a:off x="728699" y="2369072"/>
        <a:ext cx="4732020" cy="630908"/>
      </dsp:txXfrm>
    </dsp:sp>
    <dsp:sp modelId="{4BF5D829-B224-456D-B0FF-53C86B5114DF}">
      <dsp:nvSpPr>
        <dsp:cNvPr id="0" name=""/>
        <dsp:cNvSpPr/>
      </dsp:nvSpPr>
      <dsp:spPr>
        <a:xfrm>
          <a:off x="6607712" y="2369072"/>
          <a:ext cx="3629499" cy="630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71" tIns="66771" rIns="66771" bIns="66771" numCol="1" spcCol="1270" anchor="ctr" anchorCtr="0">
          <a:noAutofit/>
        </a:bodyPr>
        <a:lstStyle/>
        <a:p>
          <a:pPr marL="0" lvl="0" indent="0" algn="l" defTabSz="444500">
            <a:lnSpc>
              <a:spcPct val="100000"/>
            </a:lnSpc>
            <a:spcBef>
              <a:spcPct val="0"/>
            </a:spcBef>
            <a:spcAft>
              <a:spcPct val="35000"/>
            </a:spcAft>
            <a:buNone/>
          </a:pPr>
          <a:r>
            <a:rPr lang="fr-FR" sz="1000" i="1" kern="1200" dirty="0"/>
            <a:t>4-1 Évaluation du modèle………………………………....…………….8</a:t>
          </a:r>
          <a:endParaRPr lang="en-US" sz="1000" kern="1200" dirty="0"/>
        </a:p>
        <a:p>
          <a:pPr marL="0" lvl="0" indent="0" algn="l" defTabSz="444500">
            <a:lnSpc>
              <a:spcPct val="100000"/>
            </a:lnSpc>
            <a:spcBef>
              <a:spcPct val="0"/>
            </a:spcBef>
            <a:spcAft>
              <a:spcPct val="35000"/>
            </a:spcAft>
            <a:buNone/>
          </a:pPr>
          <a:r>
            <a:rPr lang="fr-FR" sz="1000" i="1" kern="1200" dirty="0"/>
            <a:t>4-2 matrice de confusion………….……………………………………..8</a:t>
          </a:r>
          <a:endParaRPr lang="en-US" sz="1000" kern="1200" dirty="0"/>
        </a:p>
        <a:p>
          <a:pPr marL="0" lvl="0" indent="0" algn="l" defTabSz="444500">
            <a:lnSpc>
              <a:spcPct val="100000"/>
            </a:lnSpc>
            <a:spcBef>
              <a:spcPct val="0"/>
            </a:spcBef>
            <a:spcAft>
              <a:spcPct val="35000"/>
            </a:spcAft>
            <a:buNone/>
          </a:pPr>
          <a:r>
            <a:rPr lang="fr-FR" sz="1000" i="1" kern="1200" dirty="0"/>
            <a:t>4-3 visualisation de l'arbre a 2 niveaux ……………………………….9</a:t>
          </a:r>
          <a:endParaRPr lang="en-US" sz="1000" kern="1200" dirty="0"/>
        </a:p>
      </dsp:txBody>
      <dsp:txXfrm>
        <a:off x="6607712" y="2369072"/>
        <a:ext cx="3629499" cy="630908"/>
      </dsp:txXfrm>
    </dsp:sp>
    <dsp:sp modelId="{7BD0186D-2702-4FAC-ACE6-E01F3A388975}">
      <dsp:nvSpPr>
        <dsp:cNvPr id="0" name=""/>
        <dsp:cNvSpPr/>
      </dsp:nvSpPr>
      <dsp:spPr>
        <a:xfrm>
          <a:off x="0" y="3208447"/>
          <a:ext cx="10515601" cy="4030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402725-BFE4-47C0-AAD1-F22C17A2A350}">
      <dsp:nvSpPr>
        <dsp:cNvPr id="0" name=""/>
        <dsp:cNvSpPr/>
      </dsp:nvSpPr>
      <dsp:spPr>
        <a:xfrm>
          <a:off x="190849" y="3236454"/>
          <a:ext cx="346999" cy="346999"/>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F0737E-02F2-4140-A7B2-976B09F11D05}">
      <dsp:nvSpPr>
        <dsp:cNvPr id="0" name=""/>
        <dsp:cNvSpPr/>
      </dsp:nvSpPr>
      <dsp:spPr>
        <a:xfrm>
          <a:off x="728699" y="3157707"/>
          <a:ext cx="9786189" cy="630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71" tIns="66771" rIns="66771" bIns="66771" numCol="1" spcCol="1270" anchor="ctr" anchorCtr="0">
          <a:noAutofit/>
        </a:bodyPr>
        <a:lstStyle/>
        <a:p>
          <a:pPr marL="0" lvl="0" indent="0" algn="l" defTabSz="533400">
            <a:lnSpc>
              <a:spcPct val="100000"/>
            </a:lnSpc>
            <a:spcBef>
              <a:spcPct val="0"/>
            </a:spcBef>
            <a:spcAft>
              <a:spcPct val="35000"/>
            </a:spcAft>
            <a:buNone/>
          </a:pPr>
          <a:r>
            <a:rPr lang="fr-FR" sz="1200" i="1" kern="1200" dirty="0"/>
            <a:t>5- </a:t>
          </a:r>
          <a:r>
            <a:rPr lang="fr-FR" sz="1200" i="1" kern="1200" dirty="0">
              <a:hlinkClick xmlns:r="http://schemas.openxmlformats.org/officeDocument/2006/relationships" r:id=""/>
            </a:rPr>
            <a:t>Comparaison Régression Logistique / Forets Aléatoire</a:t>
          </a:r>
          <a:r>
            <a:rPr lang="fr-FR" sz="1200" i="1" kern="1200" dirty="0"/>
            <a:t>……………..10 </a:t>
          </a:r>
          <a:endParaRPr lang="en-US" sz="1200" kern="1200" dirty="0"/>
        </a:p>
      </dsp:txBody>
      <dsp:txXfrm>
        <a:off x="728699" y="3157707"/>
        <a:ext cx="9786189" cy="630908"/>
      </dsp:txXfrm>
    </dsp:sp>
    <dsp:sp modelId="{BA4671F9-66D2-4920-A2D8-24AE55C9C13B}">
      <dsp:nvSpPr>
        <dsp:cNvPr id="0" name=""/>
        <dsp:cNvSpPr/>
      </dsp:nvSpPr>
      <dsp:spPr>
        <a:xfrm>
          <a:off x="0" y="3813694"/>
          <a:ext cx="10515601" cy="8999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2896E7-998D-4891-B3EF-C34F9CB7B2D0}">
      <dsp:nvSpPr>
        <dsp:cNvPr id="0" name=""/>
        <dsp:cNvSpPr/>
      </dsp:nvSpPr>
      <dsp:spPr>
        <a:xfrm>
          <a:off x="190849" y="4222841"/>
          <a:ext cx="346999" cy="346999"/>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C1AF0A-D13B-421D-8C43-24A96EBF60C7}">
      <dsp:nvSpPr>
        <dsp:cNvPr id="0" name=""/>
        <dsp:cNvSpPr/>
      </dsp:nvSpPr>
      <dsp:spPr>
        <a:xfrm>
          <a:off x="728699" y="4080887"/>
          <a:ext cx="4732020" cy="630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71" tIns="66771" rIns="66771" bIns="66771" numCol="1" spcCol="1270" anchor="ctr" anchorCtr="0">
          <a:noAutofit/>
        </a:bodyPr>
        <a:lstStyle/>
        <a:p>
          <a:pPr marL="0" lvl="0" indent="0" algn="l" defTabSz="533400">
            <a:lnSpc>
              <a:spcPct val="100000"/>
            </a:lnSpc>
            <a:spcBef>
              <a:spcPct val="0"/>
            </a:spcBef>
            <a:spcAft>
              <a:spcPct val="35000"/>
            </a:spcAft>
            <a:buNone/>
          </a:pPr>
          <a:r>
            <a:rPr lang="fr-FR" sz="1200" i="1" kern="1200" dirty="0"/>
            <a:t>6- </a:t>
          </a:r>
          <a:r>
            <a:rPr lang="fr-FR" sz="1200" i="1" kern="1200" dirty="0">
              <a:hlinkClick xmlns:r="http://schemas.openxmlformats.org/officeDocument/2006/relationships" r:id=""/>
            </a:rPr>
            <a:t>Présentation des données sous Power Bi</a:t>
          </a:r>
          <a:r>
            <a:rPr lang="fr-FR" sz="1200" i="1" kern="1200" dirty="0"/>
            <a:t>……………………………….11</a:t>
          </a:r>
          <a:endParaRPr lang="en-US" sz="1200" kern="1200" dirty="0"/>
        </a:p>
      </dsp:txBody>
      <dsp:txXfrm>
        <a:off x="728699" y="4080887"/>
        <a:ext cx="4732020" cy="630908"/>
      </dsp:txXfrm>
    </dsp:sp>
    <dsp:sp modelId="{40782E09-F8A6-4A24-AAEB-30023030D50D}">
      <dsp:nvSpPr>
        <dsp:cNvPr id="0" name=""/>
        <dsp:cNvSpPr/>
      </dsp:nvSpPr>
      <dsp:spPr>
        <a:xfrm>
          <a:off x="6595835" y="3980484"/>
          <a:ext cx="3629499" cy="630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71" tIns="66771" rIns="66771" bIns="66771" numCol="1" spcCol="1270" anchor="ctr" anchorCtr="0">
          <a:noAutofit/>
        </a:bodyPr>
        <a:lstStyle/>
        <a:p>
          <a:pPr marL="0" lvl="0" indent="0" algn="l" defTabSz="444500">
            <a:lnSpc>
              <a:spcPct val="100000"/>
            </a:lnSpc>
            <a:spcBef>
              <a:spcPct val="0"/>
            </a:spcBef>
            <a:spcAft>
              <a:spcPct val="35000"/>
            </a:spcAft>
            <a:buNone/>
          </a:pPr>
          <a:r>
            <a:rPr lang="fr-FR" sz="1000" i="1" kern="1200" dirty="0"/>
            <a:t>6-1 Analyse Démographique……………………………………..……11</a:t>
          </a:r>
          <a:endParaRPr lang="en-US" sz="1000" kern="1200" dirty="0"/>
        </a:p>
        <a:p>
          <a:pPr marL="0" lvl="0" indent="0" algn="l" defTabSz="444500">
            <a:lnSpc>
              <a:spcPct val="100000"/>
            </a:lnSpc>
            <a:spcBef>
              <a:spcPct val="0"/>
            </a:spcBef>
            <a:spcAft>
              <a:spcPct val="35000"/>
            </a:spcAft>
            <a:buNone/>
          </a:pPr>
          <a:r>
            <a:rPr lang="fr-FR" sz="1000" i="1" kern="1200" dirty="0"/>
            <a:t>6-2 Analyse Emplois et Revenus………………………………………12</a:t>
          </a:r>
          <a:endParaRPr lang="en-US" sz="1000" kern="1200" dirty="0"/>
        </a:p>
        <a:p>
          <a:pPr marL="0" lvl="0" indent="0" algn="l" defTabSz="444500">
            <a:lnSpc>
              <a:spcPct val="100000"/>
            </a:lnSpc>
            <a:spcBef>
              <a:spcPct val="0"/>
            </a:spcBef>
            <a:spcAft>
              <a:spcPct val="35000"/>
            </a:spcAft>
            <a:buNone/>
          </a:pPr>
          <a:r>
            <a:rPr lang="fr-FR" sz="1000" i="1" kern="1200" dirty="0"/>
            <a:t>6-3 Analyse Financière…………………………………………………..13</a:t>
          </a:r>
          <a:endParaRPr lang="en-US" sz="1000" kern="1200" dirty="0"/>
        </a:p>
        <a:p>
          <a:pPr marL="0" lvl="0" indent="0" algn="l" defTabSz="444500">
            <a:lnSpc>
              <a:spcPct val="100000"/>
            </a:lnSpc>
            <a:spcBef>
              <a:spcPct val="0"/>
            </a:spcBef>
            <a:spcAft>
              <a:spcPct val="35000"/>
            </a:spcAft>
            <a:buNone/>
          </a:pPr>
          <a:r>
            <a:rPr lang="fr-FR" sz="1000" i="1" kern="1200" dirty="0"/>
            <a:t>6-4 Analyse Financière…………………………………………………..14</a:t>
          </a:r>
          <a:endParaRPr lang="en-US" sz="1000" kern="1200" dirty="0"/>
        </a:p>
      </dsp:txBody>
      <dsp:txXfrm>
        <a:off x="6595835" y="3980484"/>
        <a:ext cx="3629499" cy="6309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EE3116B-68F9-BFF1-6FDE-DA339CEA17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Formation Data Analyst</a:t>
            </a:r>
          </a:p>
        </p:txBody>
      </p:sp>
      <p:sp>
        <p:nvSpPr>
          <p:cNvPr id="3" name="Espace réservé de la date 2">
            <a:extLst>
              <a:ext uri="{FF2B5EF4-FFF2-40B4-BE49-F238E27FC236}">
                <a16:creationId xmlns:a16="http://schemas.microsoft.com/office/drawing/2014/main" id="{B0E1172B-630D-F883-6B4D-B0174221B7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0FE564-2FC3-4C15-AEBF-A33401135EF8}" type="datetimeFigureOut">
              <a:rPr lang="fr-FR" smtClean="0"/>
              <a:t>27/01/2026</a:t>
            </a:fld>
            <a:endParaRPr lang="fr-FR"/>
          </a:p>
        </p:txBody>
      </p:sp>
      <p:sp>
        <p:nvSpPr>
          <p:cNvPr id="4" name="Espace réservé du pied de page 3">
            <a:extLst>
              <a:ext uri="{FF2B5EF4-FFF2-40B4-BE49-F238E27FC236}">
                <a16:creationId xmlns:a16="http://schemas.microsoft.com/office/drawing/2014/main" id="{666D3BEF-B642-F171-80B7-4E796757A7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51BD1780-AA31-809B-ACB4-55AA0A91B7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1B5417-B4A3-4B7F-B4B6-15EAADDF56EB}" type="slidenum">
              <a:rPr lang="fr-FR" smtClean="0"/>
              <a:t>‹N°›</a:t>
            </a:fld>
            <a:endParaRPr lang="fr-FR"/>
          </a:p>
        </p:txBody>
      </p:sp>
    </p:spTree>
    <p:extLst>
      <p:ext uri="{BB962C8B-B14F-4D97-AF65-F5344CB8AC3E}">
        <p14:creationId xmlns:p14="http://schemas.microsoft.com/office/powerpoint/2010/main" val="7033308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Formation Data Analyst</a:t>
            </a: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369A5E-9585-4ECA-B631-CACB881F9C1A}" type="datetimeFigureOut">
              <a:rPr lang="fr-FR" smtClean="0"/>
              <a:t>27/01/2026</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E4A55-3BD7-4881-8EC9-94C5C57E0637}" type="slidenum">
              <a:rPr lang="fr-FR" smtClean="0"/>
              <a:t>‹N°›</a:t>
            </a:fld>
            <a:endParaRPr lang="fr-FR"/>
          </a:p>
        </p:txBody>
      </p:sp>
    </p:spTree>
    <p:extLst>
      <p:ext uri="{BB962C8B-B14F-4D97-AF65-F5344CB8AC3E}">
        <p14:creationId xmlns:p14="http://schemas.microsoft.com/office/powerpoint/2010/main" val="367379762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5DE4A55-3BD7-4881-8EC9-94C5C57E0637}" type="slidenum">
              <a:rPr lang="fr-FR" smtClean="0"/>
              <a:t>2</a:t>
            </a:fld>
            <a:endParaRPr lang="fr-FR"/>
          </a:p>
        </p:txBody>
      </p:sp>
    </p:spTree>
    <p:extLst>
      <p:ext uri="{BB962C8B-B14F-4D97-AF65-F5344CB8AC3E}">
        <p14:creationId xmlns:p14="http://schemas.microsoft.com/office/powerpoint/2010/main" val="3153418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5DE4A55-3BD7-4881-8EC9-94C5C57E0637}" type="slidenum">
              <a:rPr lang="fr-FR" smtClean="0"/>
              <a:t>5</a:t>
            </a:fld>
            <a:endParaRPr lang="fr-FR"/>
          </a:p>
        </p:txBody>
      </p:sp>
    </p:spTree>
    <p:extLst>
      <p:ext uri="{BB962C8B-B14F-4D97-AF65-F5344CB8AC3E}">
        <p14:creationId xmlns:p14="http://schemas.microsoft.com/office/powerpoint/2010/main" val="539325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5DE4A55-3BD7-4881-8EC9-94C5C57E0637}" type="slidenum">
              <a:rPr lang="fr-FR" smtClean="0"/>
              <a:t>6</a:t>
            </a:fld>
            <a:endParaRPr lang="fr-FR"/>
          </a:p>
        </p:txBody>
      </p:sp>
    </p:spTree>
    <p:extLst>
      <p:ext uri="{BB962C8B-B14F-4D97-AF65-F5344CB8AC3E}">
        <p14:creationId xmlns:p14="http://schemas.microsoft.com/office/powerpoint/2010/main" val="909965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0D5F5-04BB-F251-1E03-9B49B831F2A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BDD44D9-A48F-0409-ADFB-DE98A62CB87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4E32B0C-8420-239C-4C0C-B59FC9DA473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6E0B7B1-A11D-31DB-1FDF-93019221B657}"/>
              </a:ext>
            </a:extLst>
          </p:cNvPr>
          <p:cNvSpPr>
            <a:spLocks noGrp="1"/>
          </p:cNvSpPr>
          <p:nvPr>
            <p:ph type="sldNum" sz="quarter" idx="5"/>
          </p:nvPr>
        </p:nvSpPr>
        <p:spPr/>
        <p:txBody>
          <a:bodyPr/>
          <a:lstStyle/>
          <a:p>
            <a:fld id="{95DE4A55-3BD7-4881-8EC9-94C5C57E0637}" type="slidenum">
              <a:rPr lang="fr-FR" smtClean="0"/>
              <a:t>7</a:t>
            </a:fld>
            <a:endParaRPr lang="fr-FR"/>
          </a:p>
        </p:txBody>
      </p:sp>
    </p:spTree>
    <p:extLst>
      <p:ext uri="{BB962C8B-B14F-4D97-AF65-F5344CB8AC3E}">
        <p14:creationId xmlns:p14="http://schemas.microsoft.com/office/powerpoint/2010/main" val="1359039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24652-786C-AEE3-FDA5-FC689893DBE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CDAF191-D5F9-8718-553A-505F80AD3B7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79E253F-2B79-8E21-D07A-83FBFFED6F48}"/>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7F15E01-895E-0D9E-B8BF-DFD8EDFC5084}"/>
              </a:ext>
            </a:extLst>
          </p:cNvPr>
          <p:cNvSpPr>
            <a:spLocks noGrp="1"/>
          </p:cNvSpPr>
          <p:nvPr>
            <p:ph type="sldNum" sz="quarter" idx="5"/>
          </p:nvPr>
        </p:nvSpPr>
        <p:spPr/>
        <p:txBody>
          <a:bodyPr/>
          <a:lstStyle/>
          <a:p>
            <a:fld id="{95DE4A55-3BD7-4881-8EC9-94C5C57E0637}" type="slidenum">
              <a:rPr lang="fr-FR" smtClean="0"/>
              <a:t>8</a:t>
            </a:fld>
            <a:endParaRPr lang="fr-FR"/>
          </a:p>
        </p:txBody>
      </p:sp>
    </p:spTree>
    <p:extLst>
      <p:ext uri="{BB962C8B-B14F-4D97-AF65-F5344CB8AC3E}">
        <p14:creationId xmlns:p14="http://schemas.microsoft.com/office/powerpoint/2010/main" val="1664418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BCE8-18FE-8CFF-1D85-936A0326510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D2F2094-A1FB-D4A5-D16A-0B65BC50CA0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463531C-6F11-8EDA-A8DC-535477FD423E}"/>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E776D6D-B1F4-34E4-6075-22299C8FFE58}"/>
              </a:ext>
            </a:extLst>
          </p:cNvPr>
          <p:cNvSpPr>
            <a:spLocks noGrp="1"/>
          </p:cNvSpPr>
          <p:nvPr>
            <p:ph type="sldNum" sz="quarter" idx="5"/>
          </p:nvPr>
        </p:nvSpPr>
        <p:spPr/>
        <p:txBody>
          <a:bodyPr/>
          <a:lstStyle/>
          <a:p>
            <a:fld id="{95DE4A55-3BD7-4881-8EC9-94C5C57E0637}" type="slidenum">
              <a:rPr lang="fr-FR" smtClean="0"/>
              <a:t>9</a:t>
            </a:fld>
            <a:endParaRPr lang="fr-FR"/>
          </a:p>
        </p:txBody>
      </p:sp>
    </p:spTree>
    <p:extLst>
      <p:ext uri="{BB962C8B-B14F-4D97-AF65-F5344CB8AC3E}">
        <p14:creationId xmlns:p14="http://schemas.microsoft.com/office/powerpoint/2010/main" val="871272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5DE4A55-3BD7-4881-8EC9-94C5C57E0637}" type="slidenum">
              <a:rPr lang="fr-FR" smtClean="0"/>
              <a:t>11</a:t>
            </a:fld>
            <a:endParaRPr lang="fr-FR"/>
          </a:p>
        </p:txBody>
      </p:sp>
    </p:spTree>
    <p:extLst>
      <p:ext uri="{BB962C8B-B14F-4D97-AF65-F5344CB8AC3E}">
        <p14:creationId xmlns:p14="http://schemas.microsoft.com/office/powerpoint/2010/main" val="3130790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5DE4A55-3BD7-4881-8EC9-94C5C57E0637}" type="slidenum">
              <a:rPr lang="fr-FR" smtClean="0"/>
              <a:t>14</a:t>
            </a:fld>
            <a:endParaRPr lang="fr-FR"/>
          </a:p>
        </p:txBody>
      </p:sp>
    </p:spTree>
    <p:extLst>
      <p:ext uri="{BB962C8B-B14F-4D97-AF65-F5344CB8AC3E}">
        <p14:creationId xmlns:p14="http://schemas.microsoft.com/office/powerpoint/2010/main" val="3189727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54885B-7A91-FD44-84A1-A8E3C3F1E30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4F9D4F3-CA0B-2984-E1AD-C6D35019DB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D45343A-9E28-4259-59BE-8AFEDB5BAD92}"/>
              </a:ext>
            </a:extLst>
          </p:cNvPr>
          <p:cNvSpPr>
            <a:spLocks noGrp="1"/>
          </p:cNvSpPr>
          <p:nvPr>
            <p:ph type="dt" sz="half" idx="10"/>
          </p:nvPr>
        </p:nvSpPr>
        <p:spPr/>
        <p:txBody>
          <a:bodyPr/>
          <a:lstStyle/>
          <a:p>
            <a:fld id="{3A27351D-5815-4783-A90B-697347477EC2}" type="datetime1">
              <a:rPr lang="fr-FR" smtClean="0"/>
              <a:t>27/01/2026</a:t>
            </a:fld>
            <a:endParaRPr lang="fr-FR"/>
          </a:p>
        </p:txBody>
      </p:sp>
      <p:sp>
        <p:nvSpPr>
          <p:cNvPr id="5" name="Espace réservé du pied de page 4">
            <a:extLst>
              <a:ext uri="{FF2B5EF4-FFF2-40B4-BE49-F238E27FC236}">
                <a16:creationId xmlns:a16="http://schemas.microsoft.com/office/drawing/2014/main" id="{C7FF85A6-4A9B-2064-6430-E7E9F0AF721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8FB15FD-7C56-CF0B-04D0-257AA8AA95D6}"/>
              </a:ext>
            </a:extLst>
          </p:cNvPr>
          <p:cNvSpPr>
            <a:spLocks noGrp="1"/>
          </p:cNvSpPr>
          <p:nvPr>
            <p:ph type="sldNum" sz="quarter" idx="12"/>
          </p:nvPr>
        </p:nvSpPr>
        <p:spPr/>
        <p:txBody>
          <a:bodyPr/>
          <a:lstStyle/>
          <a:p>
            <a:fld id="{B8B23990-18F8-45D7-B2C5-E1923976F41A}" type="slidenum">
              <a:rPr lang="fr-FR" smtClean="0"/>
              <a:t>‹N°›</a:t>
            </a:fld>
            <a:endParaRPr lang="fr-FR"/>
          </a:p>
        </p:txBody>
      </p:sp>
    </p:spTree>
    <p:extLst>
      <p:ext uri="{BB962C8B-B14F-4D97-AF65-F5344CB8AC3E}">
        <p14:creationId xmlns:p14="http://schemas.microsoft.com/office/powerpoint/2010/main" val="436496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B030D1-617E-65B1-2BD9-6D94B581EB87}"/>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EEC8268A-679B-7C6B-34AB-019AC1B981E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828B9DC-D848-C0F7-ACE3-9C141BD3ED01}"/>
              </a:ext>
            </a:extLst>
          </p:cNvPr>
          <p:cNvSpPr>
            <a:spLocks noGrp="1"/>
          </p:cNvSpPr>
          <p:nvPr>
            <p:ph type="dt" sz="half" idx="10"/>
          </p:nvPr>
        </p:nvSpPr>
        <p:spPr/>
        <p:txBody>
          <a:bodyPr/>
          <a:lstStyle/>
          <a:p>
            <a:fld id="{E52561ED-C187-4CC4-962E-0F3882723B3D}" type="datetime1">
              <a:rPr lang="fr-FR" smtClean="0"/>
              <a:t>27/01/2026</a:t>
            </a:fld>
            <a:endParaRPr lang="fr-FR"/>
          </a:p>
        </p:txBody>
      </p:sp>
      <p:sp>
        <p:nvSpPr>
          <p:cNvPr id="5" name="Espace réservé du pied de page 4">
            <a:extLst>
              <a:ext uri="{FF2B5EF4-FFF2-40B4-BE49-F238E27FC236}">
                <a16:creationId xmlns:a16="http://schemas.microsoft.com/office/drawing/2014/main" id="{95DC4DB8-A09B-A609-80A3-B533FDDF1C5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213929D-91D2-95AD-882D-673F641D2FC7}"/>
              </a:ext>
            </a:extLst>
          </p:cNvPr>
          <p:cNvSpPr>
            <a:spLocks noGrp="1"/>
          </p:cNvSpPr>
          <p:nvPr>
            <p:ph type="sldNum" sz="quarter" idx="12"/>
          </p:nvPr>
        </p:nvSpPr>
        <p:spPr/>
        <p:txBody>
          <a:bodyPr/>
          <a:lstStyle/>
          <a:p>
            <a:fld id="{B8B23990-18F8-45D7-B2C5-E1923976F41A}" type="slidenum">
              <a:rPr lang="fr-FR" smtClean="0"/>
              <a:t>‹N°›</a:t>
            </a:fld>
            <a:endParaRPr lang="fr-FR"/>
          </a:p>
        </p:txBody>
      </p:sp>
    </p:spTree>
    <p:extLst>
      <p:ext uri="{BB962C8B-B14F-4D97-AF65-F5344CB8AC3E}">
        <p14:creationId xmlns:p14="http://schemas.microsoft.com/office/powerpoint/2010/main" val="616855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0692F4E-6364-9A1B-279A-4ADC2636E6B3}"/>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CD2D6A0-2473-1B1A-3CB7-31D559311FB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EBD5E40-0335-AC0B-B607-FABEA0E822B5}"/>
              </a:ext>
            </a:extLst>
          </p:cNvPr>
          <p:cNvSpPr>
            <a:spLocks noGrp="1"/>
          </p:cNvSpPr>
          <p:nvPr>
            <p:ph type="dt" sz="half" idx="10"/>
          </p:nvPr>
        </p:nvSpPr>
        <p:spPr/>
        <p:txBody>
          <a:bodyPr/>
          <a:lstStyle/>
          <a:p>
            <a:fld id="{2DB0DD29-E0B5-4E3E-9FA8-F9BB7A34E346}" type="datetime1">
              <a:rPr lang="fr-FR" smtClean="0"/>
              <a:t>27/01/2026</a:t>
            </a:fld>
            <a:endParaRPr lang="fr-FR"/>
          </a:p>
        </p:txBody>
      </p:sp>
      <p:sp>
        <p:nvSpPr>
          <p:cNvPr id="5" name="Espace réservé du pied de page 4">
            <a:extLst>
              <a:ext uri="{FF2B5EF4-FFF2-40B4-BE49-F238E27FC236}">
                <a16:creationId xmlns:a16="http://schemas.microsoft.com/office/drawing/2014/main" id="{3EF44ECD-1B3E-91F7-6579-837B596459A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D1B84D8-34E1-1A95-0767-81D9831EA75A}"/>
              </a:ext>
            </a:extLst>
          </p:cNvPr>
          <p:cNvSpPr>
            <a:spLocks noGrp="1"/>
          </p:cNvSpPr>
          <p:nvPr>
            <p:ph type="sldNum" sz="quarter" idx="12"/>
          </p:nvPr>
        </p:nvSpPr>
        <p:spPr/>
        <p:txBody>
          <a:bodyPr/>
          <a:lstStyle/>
          <a:p>
            <a:fld id="{B8B23990-18F8-45D7-B2C5-E1923976F41A}" type="slidenum">
              <a:rPr lang="fr-FR" smtClean="0"/>
              <a:t>‹N°›</a:t>
            </a:fld>
            <a:endParaRPr lang="fr-FR"/>
          </a:p>
        </p:txBody>
      </p:sp>
    </p:spTree>
    <p:extLst>
      <p:ext uri="{BB962C8B-B14F-4D97-AF65-F5344CB8AC3E}">
        <p14:creationId xmlns:p14="http://schemas.microsoft.com/office/powerpoint/2010/main" val="2870341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935839-1A83-D5CB-801F-2208AD7B4B6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8BB1B21-4E7C-DD9C-90A3-F30E2B21A4D5}"/>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6A955AF-83F7-415D-1245-6422DC7ECFEF}"/>
              </a:ext>
            </a:extLst>
          </p:cNvPr>
          <p:cNvSpPr>
            <a:spLocks noGrp="1"/>
          </p:cNvSpPr>
          <p:nvPr>
            <p:ph type="dt" sz="half" idx="10"/>
          </p:nvPr>
        </p:nvSpPr>
        <p:spPr/>
        <p:txBody>
          <a:bodyPr/>
          <a:lstStyle/>
          <a:p>
            <a:fld id="{C353F862-2CD7-46E8-A187-7B3EEB11CABE}" type="datetime1">
              <a:rPr lang="fr-FR" smtClean="0"/>
              <a:t>27/01/2026</a:t>
            </a:fld>
            <a:endParaRPr lang="fr-FR"/>
          </a:p>
        </p:txBody>
      </p:sp>
      <p:sp>
        <p:nvSpPr>
          <p:cNvPr id="5" name="Espace réservé du pied de page 4">
            <a:extLst>
              <a:ext uri="{FF2B5EF4-FFF2-40B4-BE49-F238E27FC236}">
                <a16:creationId xmlns:a16="http://schemas.microsoft.com/office/drawing/2014/main" id="{54DD53B7-508A-1415-2650-E97052AE399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58DF86D-8B95-3C36-B760-56D3259DEA43}"/>
              </a:ext>
            </a:extLst>
          </p:cNvPr>
          <p:cNvSpPr>
            <a:spLocks noGrp="1"/>
          </p:cNvSpPr>
          <p:nvPr>
            <p:ph type="sldNum" sz="quarter" idx="12"/>
          </p:nvPr>
        </p:nvSpPr>
        <p:spPr/>
        <p:txBody>
          <a:bodyPr/>
          <a:lstStyle/>
          <a:p>
            <a:fld id="{B8B23990-18F8-45D7-B2C5-E1923976F41A}" type="slidenum">
              <a:rPr lang="fr-FR" smtClean="0"/>
              <a:t>‹N°›</a:t>
            </a:fld>
            <a:endParaRPr lang="fr-FR"/>
          </a:p>
        </p:txBody>
      </p:sp>
    </p:spTree>
    <p:extLst>
      <p:ext uri="{BB962C8B-B14F-4D97-AF65-F5344CB8AC3E}">
        <p14:creationId xmlns:p14="http://schemas.microsoft.com/office/powerpoint/2010/main" val="392626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86080F-C2E6-0AC9-3775-69671AA7A9CB}"/>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7E76D9D-E9CD-938B-5B32-9EA3FFF334E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B34A3532-716A-E219-D4D5-8F83BDB68662}"/>
              </a:ext>
            </a:extLst>
          </p:cNvPr>
          <p:cNvSpPr>
            <a:spLocks noGrp="1"/>
          </p:cNvSpPr>
          <p:nvPr>
            <p:ph type="dt" sz="half" idx="10"/>
          </p:nvPr>
        </p:nvSpPr>
        <p:spPr/>
        <p:txBody>
          <a:bodyPr/>
          <a:lstStyle/>
          <a:p>
            <a:fld id="{2ABCB1D0-A10E-4B30-A4E8-69D6523E40AD}" type="datetime1">
              <a:rPr lang="fr-FR" smtClean="0"/>
              <a:t>27/01/2026</a:t>
            </a:fld>
            <a:endParaRPr lang="fr-FR"/>
          </a:p>
        </p:txBody>
      </p:sp>
      <p:sp>
        <p:nvSpPr>
          <p:cNvPr id="5" name="Espace réservé du pied de page 4">
            <a:extLst>
              <a:ext uri="{FF2B5EF4-FFF2-40B4-BE49-F238E27FC236}">
                <a16:creationId xmlns:a16="http://schemas.microsoft.com/office/drawing/2014/main" id="{B174D127-8684-C2AB-E43D-E5A1C01D81C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94A2E21-8835-0D8F-5AEF-A69DAA328EB7}"/>
              </a:ext>
            </a:extLst>
          </p:cNvPr>
          <p:cNvSpPr>
            <a:spLocks noGrp="1"/>
          </p:cNvSpPr>
          <p:nvPr>
            <p:ph type="sldNum" sz="quarter" idx="12"/>
          </p:nvPr>
        </p:nvSpPr>
        <p:spPr/>
        <p:txBody>
          <a:bodyPr/>
          <a:lstStyle/>
          <a:p>
            <a:fld id="{B8B23990-18F8-45D7-B2C5-E1923976F41A}" type="slidenum">
              <a:rPr lang="fr-FR" smtClean="0"/>
              <a:t>‹N°›</a:t>
            </a:fld>
            <a:endParaRPr lang="fr-FR"/>
          </a:p>
        </p:txBody>
      </p:sp>
    </p:spTree>
    <p:extLst>
      <p:ext uri="{BB962C8B-B14F-4D97-AF65-F5344CB8AC3E}">
        <p14:creationId xmlns:p14="http://schemas.microsoft.com/office/powerpoint/2010/main" val="3974719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DC1FDB-A7AC-9C9B-1605-9F54E38EAA4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FE06A77-7373-C0EE-C30C-8B6C1E992AE4}"/>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3404344E-6C27-957E-C8DD-FD6B3673333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063DCAE-DF57-ACE5-3BC2-90588184174D}"/>
              </a:ext>
            </a:extLst>
          </p:cNvPr>
          <p:cNvSpPr>
            <a:spLocks noGrp="1"/>
          </p:cNvSpPr>
          <p:nvPr>
            <p:ph type="dt" sz="half" idx="10"/>
          </p:nvPr>
        </p:nvSpPr>
        <p:spPr/>
        <p:txBody>
          <a:bodyPr/>
          <a:lstStyle/>
          <a:p>
            <a:fld id="{0F9BA503-4058-4B18-ACF8-B51D12CF8C95}" type="datetime1">
              <a:rPr lang="fr-FR" smtClean="0"/>
              <a:t>27/01/2026</a:t>
            </a:fld>
            <a:endParaRPr lang="fr-FR"/>
          </a:p>
        </p:txBody>
      </p:sp>
      <p:sp>
        <p:nvSpPr>
          <p:cNvPr id="6" name="Espace réservé du pied de page 5">
            <a:extLst>
              <a:ext uri="{FF2B5EF4-FFF2-40B4-BE49-F238E27FC236}">
                <a16:creationId xmlns:a16="http://schemas.microsoft.com/office/drawing/2014/main" id="{F3BE765F-D741-62D8-954C-3CFCAEC8EA7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2C666BA-EC13-83EC-8213-4C20F1B78FD2}"/>
              </a:ext>
            </a:extLst>
          </p:cNvPr>
          <p:cNvSpPr>
            <a:spLocks noGrp="1"/>
          </p:cNvSpPr>
          <p:nvPr>
            <p:ph type="sldNum" sz="quarter" idx="12"/>
          </p:nvPr>
        </p:nvSpPr>
        <p:spPr/>
        <p:txBody>
          <a:bodyPr/>
          <a:lstStyle/>
          <a:p>
            <a:fld id="{B8B23990-18F8-45D7-B2C5-E1923976F41A}" type="slidenum">
              <a:rPr lang="fr-FR" smtClean="0"/>
              <a:t>‹N°›</a:t>
            </a:fld>
            <a:endParaRPr lang="fr-FR"/>
          </a:p>
        </p:txBody>
      </p:sp>
    </p:spTree>
    <p:extLst>
      <p:ext uri="{BB962C8B-B14F-4D97-AF65-F5344CB8AC3E}">
        <p14:creationId xmlns:p14="http://schemas.microsoft.com/office/powerpoint/2010/main" val="2451850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01A540-B78B-5D9A-FF7E-0BB8447B24D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EDD084A6-0D85-32D1-E4CC-3EB43D4122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3B1B648-37F2-3D64-7219-24EC2077BCD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B5676BA-40ED-D2DD-DCEB-802D93D81E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26A5534-3747-0537-5A75-197F6AF4623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B27DB8E-32F3-2733-06C2-C5621F49CA3E}"/>
              </a:ext>
            </a:extLst>
          </p:cNvPr>
          <p:cNvSpPr>
            <a:spLocks noGrp="1"/>
          </p:cNvSpPr>
          <p:nvPr>
            <p:ph type="dt" sz="half" idx="10"/>
          </p:nvPr>
        </p:nvSpPr>
        <p:spPr/>
        <p:txBody>
          <a:bodyPr/>
          <a:lstStyle/>
          <a:p>
            <a:fld id="{5DF0315B-A016-4DD2-B978-361A450A983F}" type="datetime1">
              <a:rPr lang="fr-FR" smtClean="0"/>
              <a:t>27/01/2026</a:t>
            </a:fld>
            <a:endParaRPr lang="fr-FR"/>
          </a:p>
        </p:txBody>
      </p:sp>
      <p:sp>
        <p:nvSpPr>
          <p:cNvPr id="8" name="Espace réservé du pied de page 7">
            <a:extLst>
              <a:ext uri="{FF2B5EF4-FFF2-40B4-BE49-F238E27FC236}">
                <a16:creationId xmlns:a16="http://schemas.microsoft.com/office/drawing/2014/main" id="{5C73EDFA-1DFE-3B8A-1749-77E369F02A67}"/>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E5299570-4228-1797-DC7E-A32C0C9B4234}"/>
              </a:ext>
            </a:extLst>
          </p:cNvPr>
          <p:cNvSpPr>
            <a:spLocks noGrp="1"/>
          </p:cNvSpPr>
          <p:nvPr>
            <p:ph type="sldNum" sz="quarter" idx="12"/>
          </p:nvPr>
        </p:nvSpPr>
        <p:spPr/>
        <p:txBody>
          <a:bodyPr/>
          <a:lstStyle/>
          <a:p>
            <a:fld id="{B8B23990-18F8-45D7-B2C5-E1923976F41A}" type="slidenum">
              <a:rPr lang="fr-FR" smtClean="0"/>
              <a:t>‹N°›</a:t>
            </a:fld>
            <a:endParaRPr lang="fr-FR"/>
          </a:p>
        </p:txBody>
      </p:sp>
    </p:spTree>
    <p:extLst>
      <p:ext uri="{BB962C8B-B14F-4D97-AF65-F5344CB8AC3E}">
        <p14:creationId xmlns:p14="http://schemas.microsoft.com/office/powerpoint/2010/main" val="4256085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4E891C-F9CC-C390-0AE2-422ED4E87801}"/>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DFC270DA-51E7-279F-4FFA-5FA7E40E4C47}"/>
              </a:ext>
            </a:extLst>
          </p:cNvPr>
          <p:cNvSpPr>
            <a:spLocks noGrp="1"/>
          </p:cNvSpPr>
          <p:nvPr>
            <p:ph type="dt" sz="half" idx="10"/>
          </p:nvPr>
        </p:nvSpPr>
        <p:spPr/>
        <p:txBody>
          <a:bodyPr/>
          <a:lstStyle/>
          <a:p>
            <a:fld id="{98E4FEEE-E1EF-4405-A0A6-E7EDFF36E07B}" type="datetime1">
              <a:rPr lang="fr-FR" smtClean="0"/>
              <a:t>27/01/2026</a:t>
            </a:fld>
            <a:endParaRPr lang="fr-FR"/>
          </a:p>
        </p:txBody>
      </p:sp>
      <p:sp>
        <p:nvSpPr>
          <p:cNvPr id="4" name="Espace réservé du pied de page 3">
            <a:extLst>
              <a:ext uri="{FF2B5EF4-FFF2-40B4-BE49-F238E27FC236}">
                <a16:creationId xmlns:a16="http://schemas.microsoft.com/office/drawing/2014/main" id="{BA77E811-4BAF-2147-8DE5-7C20048AE08A}"/>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29C92BB1-7988-5CB6-0452-049F1F5B053F}"/>
              </a:ext>
            </a:extLst>
          </p:cNvPr>
          <p:cNvSpPr>
            <a:spLocks noGrp="1"/>
          </p:cNvSpPr>
          <p:nvPr>
            <p:ph type="sldNum" sz="quarter" idx="12"/>
          </p:nvPr>
        </p:nvSpPr>
        <p:spPr/>
        <p:txBody>
          <a:bodyPr/>
          <a:lstStyle/>
          <a:p>
            <a:fld id="{B8B23990-18F8-45D7-B2C5-E1923976F41A}" type="slidenum">
              <a:rPr lang="fr-FR" smtClean="0"/>
              <a:t>‹N°›</a:t>
            </a:fld>
            <a:endParaRPr lang="fr-FR"/>
          </a:p>
        </p:txBody>
      </p:sp>
    </p:spTree>
    <p:extLst>
      <p:ext uri="{BB962C8B-B14F-4D97-AF65-F5344CB8AC3E}">
        <p14:creationId xmlns:p14="http://schemas.microsoft.com/office/powerpoint/2010/main" val="1342383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CB9CA14-5E75-EF27-7BAF-DC56B124D52D}"/>
              </a:ext>
            </a:extLst>
          </p:cNvPr>
          <p:cNvSpPr>
            <a:spLocks noGrp="1"/>
          </p:cNvSpPr>
          <p:nvPr>
            <p:ph type="dt" sz="half" idx="10"/>
          </p:nvPr>
        </p:nvSpPr>
        <p:spPr/>
        <p:txBody>
          <a:bodyPr/>
          <a:lstStyle/>
          <a:p>
            <a:fld id="{20366487-6F90-4072-8855-7E31C19036DC}" type="datetime1">
              <a:rPr lang="fr-FR" smtClean="0"/>
              <a:t>27/01/2026</a:t>
            </a:fld>
            <a:endParaRPr lang="fr-FR"/>
          </a:p>
        </p:txBody>
      </p:sp>
      <p:sp>
        <p:nvSpPr>
          <p:cNvPr id="3" name="Espace réservé du pied de page 2">
            <a:extLst>
              <a:ext uri="{FF2B5EF4-FFF2-40B4-BE49-F238E27FC236}">
                <a16:creationId xmlns:a16="http://schemas.microsoft.com/office/drawing/2014/main" id="{EAFD18D0-7762-628E-8BB3-1E8C5F72ED3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F5DAF61A-B523-AB99-CF01-9228F9BAE0D3}"/>
              </a:ext>
            </a:extLst>
          </p:cNvPr>
          <p:cNvSpPr>
            <a:spLocks noGrp="1"/>
          </p:cNvSpPr>
          <p:nvPr>
            <p:ph type="sldNum" sz="quarter" idx="12"/>
          </p:nvPr>
        </p:nvSpPr>
        <p:spPr/>
        <p:txBody>
          <a:bodyPr/>
          <a:lstStyle/>
          <a:p>
            <a:fld id="{B8B23990-18F8-45D7-B2C5-E1923976F41A}" type="slidenum">
              <a:rPr lang="fr-FR" smtClean="0"/>
              <a:t>‹N°›</a:t>
            </a:fld>
            <a:endParaRPr lang="fr-FR"/>
          </a:p>
        </p:txBody>
      </p:sp>
    </p:spTree>
    <p:extLst>
      <p:ext uri="{BB962C8B-B14F-4D97-AF65-F5344CB8AC3E}">
        <p14:creationId xmlns:p14="http://schemas.microsoft.com/office/powerpoint/2010/main" val="1115599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BD4025-B0D9-C139-9551-A041B47211E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4F95057-CE3E-0D86-D65E-7767CE5E87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F7A7BE4-DCC6-B18A-FB76-00E22EE1E7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33C9478-9E37-2234-AF8F-5B6113CB93EE}"/>
              </a:ext>
            </a:extLst>
          </p:cNvPr>
          <p:cNvSpPr>
            <a:spLocks noGrp="1"/>
          </p:cNvSpPr>
          <p:nvPr>
            <p:ph type="dt" sz="half" idx="10"/>
          </p:nvPr>
        </p:nvSpPr>
        <p:spPr/>
        <p:txBody>
          <a:bodyPr/>
          <a:lstStyle/>
          <a:p>
            <a:fld id="{D15B33BF-8D4B-4857-8855-F9CEF918F9DE}" type="datetime1">
              <a:rPr lang="fr-FR" smtClean="0"/>
              <a:t>27/01/2026</a:t>
            </a:fld>
            <a:endParaRPr lang="fr-FR"/>
          </a:p>
        </p:txBody>
      </p:sp>
      <p:sp>
        <p:nvSpPr>
          <p:cNvPr id="6" name="Espace réservé du pied de page 5">
            <a:extLst>
              <a:ext uri="{FF2B5EF4-FFF2-40B4-BE49-F238E27FC236}">
                <a16:creationId xmlns:a16="http://schemas.microsoft.com/office/drawing/2014/main" id="{C3EE428B-5364-33CE-EA0E-66C9A67F82A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EBB9C2E-28EB-8C04-5A13-CCADA16D303C}"/>
              </a:ext>
            </a:extLst>
          </p:cNvPr>
          <p:cNvSpPr>
            <a:spLocks noGrp="1"/>
          </p:cNvSpPr>
          <p:nvPr>
            <p:ph type="sldNum" sz="quarter" idx="12"/>
          </p:nvPr>
        </p:nvSpPr>
        <p:spPr/>
        <p:txBody>
          <a:bodyPr/>
          <a:lstStyle/>
          <a:p>
            <a:fld id="{B8B23990-18F8-45D7-B2C5-E1923976F41A}" type="slidenum">
              <a:rPr lang="fr-FR" smtClean="0"/>
              <a:t>‹N°›</a:t>
            </a:fld>
            <a:endParaRPr lang="fr-FR"/>
          </a:p>
        </p:txBody>
      </p:sp>
    </p:spTree>
    <p:extLst>
      <p:ext uri="{BB962C8B-B14F-4D97-AF65-F5344CB8AC3E}">
        <p14:creationId xmlns:p14="http://schemas.microsoft.com/office/powerpoint/2010/main" val="2398523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DAB00F-3781-DF1E-4E2D-6C313D6E66C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F86CE9B-3114-DA1C-F6C5-DB2AAE3C42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F9A1690-487A-60BB-5438-7730845D71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25BEDBD-E99C-CD39-A1DD-956C47337ECF}"/>
              </a:ext>
            </a:extLst>
          </p:cNvPr>
          <p:cNvSpPr>
            <a:spLocks noGrp="1"/>
          </p:cNvSpPr>
          <p:nvPr>
            <p:ph type="dt" sz="half" idx="10"/>
          </p:nvPr>
        </p:nvSpPr>
        <p:spPr/>
        <p:txBody>
          <a:bodyPr/>
          <a:lstStyle/>
          <a:p>
            <a:fld id="{CE24A4B1-278F-4C9F-94F6-A3B2FD3CB357}" type="datetime1">
              <a:rPr lang="fr-FR" smtClean="0"/>
              <a:t>27/01/2026</a:t>
            </a:fld>
            <a:endParaRPr lang="fr-FR"/>
          </a:p>
        </p:txBody>
      </p:sp>
      <p:sp>
        <p:nvSpPr>
          <p:cNvPr id="6" name="Espace réservé du pied de page 5">
            <a:extLst>
              <a:ext uri="{FF2B5EF4-FFF2-40B4-BE49-F238E27FC236}">
                <a16:creationId xmlns:a16="http://schemas.microsoft.com/office/drawing/2014/main" id="{84AD71A1-DBEE-495C-2639-06C71F9CA9E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52D8630-BF19-96EF-D28B-A392DCBB67B4}"/>
              </a:ext>
            </a:extLst>
          </p:cNvPr>
          <p:cNvSpPr>
            <a:spLocks noGrp="1"/>
          </p:cNvSpPr>
          <p:nvPr>
            <p:ph type="sldNum" sz="quarter" idx="12"/>
          </p:nvPr>
        </p:nvSpPr>
        <p:spPr/>
        <p:txBody>
          <a:bodyPr/>
          <a:lstStyle/>
          <a:p>
            <a:fld id="{B8B23990-18F8-45D7-B2C5-E1923976F41A}" type="slidenum">
              <a:rPr lang="fr-FR" smtClean="0"/>
              <a:t>‹N°›</a:t>
            </a:fld>
            <a:endParaRPr lang="fr-FR"/>
          </a:p>
        </p:txBody>
      </p:sp>
    </p:spTree>
    <p:extLst>
      <p:ext uri="{BB962C8B-B14F-4D97-AF65-F5344CB8AC3E}">
        <p14:creationId xmlns:p14="http://schemas.microsoft.com/office/powerpoint/2010/main" val="3747725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480C430-F0E1-9071-0C40-895F114117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E7085E4-50A6-7F14-305B-73459B9EAA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4C6FE35-62D8-701C-10B7-44744DBD97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36BF39D-FEAB-4514-B766-143874032DDC}" type="datetime1">
              <a:rPr lang="fr-FR" smtClean="0"/>
              <a:t>27/01/2026</a:t>
            </a:fld>
            <a:endParaRPr lang="fr-FR"/>
          </a:p>
        </p:txBody>
      </p:sp>
      <p:sp>
        <p:nvSpPr>
          <p:cNvPr id="5" name="Espace réservé du pied de page 4">
            <a:extLst>
              <a:ext uri="{FF2B5EF4-FFF2-40B4-BE49-F238E27FC236}">
                <a16:creationId xmlns:a16="http://schemas.microsoft.com/office/drawing/2014/main" id="{23476F06-61F9-9115-7B00-803731B1D9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6F94161-7F3B-0B19-2938-761277FCD8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B23990-18F8-45D7-B2C5-E1923976F41A}" type="slidenum">
              <a:rPr lang="fr-FR" smtClean="0"/>
              <a:t>‹N°›</a:t>
            </a:fld>
            <a:endParaRPr lang="fr-FR"/>
          </a:p>
        </p:txBody>
      </p:sp>
    </p:spTree>
    <p:extLst>
      <p:ext uri="{BB962C8B-B14F-4D97-AF65-F5344CB8AC3E}">
        <p14:creationId xmlns:p14="http://schemas.microsoft.com/office/powerpoint/2010/main" val="1414807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lorenzozoppelletto/financial-risk-for-loan-approval/data"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Police, logo, Graphique, symbole&#10;&#10;Le contenu généré par l’IA peut être incorrect.">
            <a:extLst>
              <a:ext uri="{FF2B5EF4-FFF2-40B4-BE49-F238E27FC236}">
                <a16:creationId xmlns:a16="http://schemas.microsoft.com/office/drawing/2014/main" id="{FBB698DB-0EAA-E383-326C-EDF27675B9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774" y="633842"/>
            <a:ext cx="4501726" cy="1600614"/>
          </a:xfrm>
          <a:prstGeom prst="rect">
            <a:avLst/>
          </a:prstGeom>
        </p:spPr>
      </p:pic>
      <p:sp>
        <p:nvSpPr>
          <p:cNvPr id="12" name="Right Triangle 1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FB6273F-1E01-02FF-56B0-7020D37BBC86}"/>
              </a:ext>
            </a:extLst>
          </p:cNvPr>
          <p:cNvSpPr>
            <a:spLocks noGrp="1"/>
          </p:cNvSpPr>
          <p:nvPr>
            <p:ph type="ctrTitle"/>
          </p:nvPr>
        </p:nvSpPr>
        <p:spPr>
          <a:xfrm>
            <a:off x="1289304" y="3477126"/>
            <a:ext cx="8921672" cy="2093197"/>
          </a:xfrm>
        </p:spPr>
        <p:txBody>
          <a:bodyPr anchor="b">
            <a:normAutofit fontScale="90000"/>
          </a:bodyPr>
          <a:lstStyle/>
          <a:p>
            <a:r>
              <a:rPr lang="fr-FR" dirty="0"/>
              <a:t>Formation Data </a:t>
            </a:r>
            <a:r>
              <a:rPr lang="fr-FR" dirty="0" err="1"/>
              <a:t>Analyst</a:t>
            </a:r>
            <a:r>
              <a:rPr lang="fr-FR" dirty="0"/>
              <a:t> </a:t>
            </a:r>
            <a:br>
              <a:rPr lang="fr-FR" dirty="0"/>
            </a:br>
            <a:r>
              <a:rPr lang="fr-FR" dirty="0"/>
              <a:t>Projet Final : </a:t>
            </a:r>
            <a:br>
              <a:rPr lang="fr-FR" sz="7400" dirty="0"/>
            </a:br>
            <a:r>
              <a:rPr lang="fr-FR" sz="4000" b="1" dirty="0">
                <a:solidFill>
                  <a:schemeClr val="tx2">
                    <a:lumMod val="75000"/>
                    <a:lumOff val="25000"/>
                  </a:schemeClr>
                </a:solidFill>
              </a:rPr>
              <a:t>Conception de modèles prédictifs pour l’évaluation des risques sur l’approbation d’un crédit bancaire.</a:t>
            </a:r>
          </a:p>
        </p:txBody>
      </p:sp>
      <p:sp>
        <p:nvSpPr>
          <p:cNvPr id="3" name="Sous-titre 2">
            <a:extLst>
              <a:ext uri="{FF2B5EF4-FFF2-40B4-BE49-F238E27FC236}">
                <a16:creationId xmlns:a16="http://schemas.microsoft.com/office/drawing/2014/main" id="{CAF65837-B10A-7C57-7B76-9D3FD8C061C3}"/>
              </a:ext>
            </a:extLst>
          </p:cNvPr>
          <p:cNvSpPr>
            <a:spLocks noGrp="1"/>
          </p:cNvSpPr>
          <p:nvPr>
            <p:ph type="subTitle" idx="1"/>
          </p:nvPr>
        </p:nvSpPr>
        <p:spPr>
          <a:xfrm>
            <a:off x="1289303" y="5776157"/>
            <a:ext cx="5371270" cy="448002"/>
          </a:xfrm>
        </p:spPr>
        <p:txBody>
          <a:bodyPr anchor="t">
            <a:normAutofit/>
          </a:bodyPr>
          <a:lstStyle/>
          <a:p>
            <a:pPr algn="l"/>
            <a:r>
              <a:rPr lang="fr-FR" dirty="0"/>
              <a:t>Du 18 aout au 24 octobre 2025</a:t>
            </a:r>
          </a:p>
        </p:txBody>
      </p:sp>
      <p:sp>
        <p:nvSpPr>
          <p:cNvPr id="7" name="Sous-titre 2">
            <a:extLst>
              <a:ext uri="{FF2B5EF4-FFF2-40B4-BE49-F238E27FC236}">
                <a16:creationId xmlns:a16="http://schemas.microsoft.com/office/drawing/2014/main" id="{44B9A4A6-B78B-AFD3-C8F8-27A61847A66A}"/>
              </a:ext>
            </a:extLst>
          </p:cNvPr>
          <p:cNvSpPr txBox="1">
            <a:spLocks/>
          </p:cNvSpPr>
          <p:nvPr/>
        </p:nvSpPr>
        <p:spPr>
          <a:xfrm>
            <a:off x="9391128" y="5776157"/>
            <a:ext cx="2155699" cy="44800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fr-FR" dirty="0"/>
              <a:t>Roger Mamaty</a:t>
            </a:r>
          </a:p>
        </p:txBody>
      </p:sp>
    </p:spTree>
    <p:extLst>
      <p:ext uri="{BB962C8B-B14F-4D97-AF65-F5344CB8AC3E}">
        <p14:creationId xmlns:p14="http://schemas.microsoft.com/office/powerpoint/2010/main" val="114249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78ADAB-FCED-AB61-5ED5-5D0794DC4AB2}"/>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06AF74D-9B94-54D2-9E77-155637C26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03C4278E-C559-D675-E9A7-2F5422B5B2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642AF33C-20A7-619F-E4FF-D25954A9D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DFFF59B-A9E5-DC47-E94F-C4D8A061BD03}"/>
              </a:ext>
            </a:extLst>
          </p:cNvPr>
          <p:cNvSpPr>
            <a:spLocks noGrp="1"/>
          </p:cNvSpPr>
          <p:nvPr>
            <p:ph type="title"/>
          </p:nvPr>
        </p:nvSpPr>
        <p:spPr>
          <a:xfrm>
            <a:off x="838200" y="681038"/>
            <a:ext cx="9471956" cy="478061"/>
          </a:xfrm>
        </p:spPr>
        <p:txBody>
          <a:bodyPr>
            <a:normAutofit/>
          </a:bodyPr>
          <a:lstStyle/>
          <a:p>
            <a:r>
              <a:rPr lang="fr-FR" sz="2400" b="1" dirty="0">
                <a:latin typeface="Arial" panose="020B0604020202020204" pitchFamily="34" charset="0"/>
                <a:cs typeface="Arial" panose="020B0604020202020204" pitchFamily="34" charset="0"/>
              </a:rPr>
              <a:t>5- </a:t>
            </a:r>
            <a:r>
              <a:rPr lang="fr-FR" sz="2000" b="1" dirty="0">
                <a:latin typeface="Arial" panose="020B0604020202020204" pitchFamily="34" charset="0"/>
                <a:cs typeface="Arial" panose="020B0604020202020204" pitchFamily="34" charset="0"/>
              </a:rPr>
              <a:t>Comparaison Régression Logistique / Forets Aléatoire </a:t>
            </a:r>
          </a:p>
        </p:txBody>
      </p:sp>
      <p:pic>
        <p:nvPicPr>
          <p:cNvPr id="13" name="Espace réservé du contenu 12" descr="Une image contenant Police, affiche, Graphique, conception&#10;&#10;Le contenu généré par l’IA peut être incorrect.">
            <a:extLst>
              <a:ext uri="{FF2B5EF4-FFF2-40B4-BE49-F238E27FC236}">
                <a16:creationId xmlns:a16="http://schemas.microsoft.com/office/drawing/2014/main" id="{87A39887-3192-16EE-A24D-493ED3EFBE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589" y="1875910"/>
            <a:ext cx="578186" cy="2886478"/>
          </a:xfrm>
        </p:spPr>
      </p:pic>
      <p:sp>
        <p:nvSpPr>
          <p:cNvPr id="14" name="ZoneTexte 13">
            <a:extLst>
              <a:ext uri="{FF2B5EF4-FFF2-40B4-BE49-F238E27FC236}">
                <a16:creationId xmlns:a16="http://schemas.microsoft.com/office/drawing/2014/main" id="{701D7CDE-969B-7578-861A-9F297A35556D}"/>
              </a:ext>
            </a:extLst>
          </p:cNvPr>
          <p:cNvSpPr txBox="1"/>
          <p:nvPr/>
        </p:nvSpPr>
        <p:spPr>
          <a:xfrm>
            <a:off x="814497" y="3607594"/>
            <a:ext cx="10559603" cy="2492990"/>
          </a:xfrm>
          <a:prstGeom prst="rect">
            <a:avLst/>
          </a:prstGeom>
          <a:noFill/>
        </p:spPr>
        <p:txBody>
          <a:bodyPr wrap="square" rtlCol="0">
            <a:spAutoFit/>
          </a:bodyPr>
          <a:lstStyle/>
          <a:p>
            <a:pPr algn="just"/>
            <a:r>
              <a:rPr lang="fr-FR" sz="1200" b="1" u="sng" dirty="0">
                <a:latin typeface="Arial" panose="020B0604020202020204" pitchFamily="34" charset="0"/>
                <a:cs typeface="Arial" panose="020B0604020202020204" pitchFamily="34" charset="0"/>
              </a:rPr>
              <a:t>Interprétation :</a:t>
            </a:r>
            <a:endParaRPr lang="fr-FR" sz="1200" dirty="0">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fr-FR" sz="1200" b="1" dirty="0" err="1">
                <a:latin typeface="Arial" panose="020B0604020202020204" pitchFamily="34" charset="0"/>
                <a:cs typeface="Arial" panose="020B0604020202020204" pitchFamily="34" charset="0"/>
              </a:rPr>
              <a:t>accuracy</a:t>
            </a:r>
            <a:r>
              <a:rPr lang="fr-FR" sz="1200" dirty="0">
                <a:latin typeface="Arial" panose="020B0604020202020204" pitchFamily="34" charset="0"/>
                <a:cs typeface="Arial" panose="020B0604020202020204" pitchFamily="34" charset="0"/>
              </a:rPr>
              <a:t> calcule la précision du modèle, c'est-à-dire le pourcentage de prédictions correctes par rapport à l'ensemble de test.</a:t>
            </a:r>
          </a:p>
          <a:p>
            <a:pPr marL="171450" indent="-171450" algn="just">
              <a:buFont typeface="Arial" panose="020B0604020202020204" pitchFamily="34" charset="0"/>
              <a:buChar char="•"/>
            </a:pPr>
            <a:r>
              <a:rPr lang="fr-FR" sz="1200" b="1" dirty="0" err="1">
                <a:latin typeface="Arial" panose="020B0604020202020204" pitchFamily="34" charset="0"/>
                <a:cs typeface="Arial" panose="020B0604020202020204" pitchFamily="34" charset="0"/>
              </a:rPr>
              <a:t>precision</a:t>
            </a:r>
            <a:r>
              <a:rPr lang="fr-FR" sz="1200" dirty="0">
                <a:latin typeface="Arial" panose="020B0604020202020204" pitchFamily="34" charset="0"/>
                <a:cs typeface="Arial" panose="020B0604020202020204" pitchFamily="34" charset="0"/>
              </a:rPr>
              <a:t> est utilisée pour calculer la précision du modèle concernant la proportion de vrais positifs (client ayant le </a:t>
            </a:r>
            <a:r>
              <a:rPr lang="fr-FR" sz="1200" dirty="0" err="1">
                <a:latin typeface="Arial" panose="020B0604020202020204" pitchFamily="34" charset="0"/>
                <a:cs typeface="Arial" panose="020B0604020202020204" pitchFamily="34" charset="0"/>
              </a:rPr>
              <a:t>pret</a:t>
            </a:r>
            <a:r>
              <a:rPr lang="fr-FR" sz="1200" dirty="0">
                <a:latin typeface="Arial" panose="020B0604020202020204" pitchFamily="34" charset="0"/>
                <a:cs typeface="Arial" panose="020B0604020202020204" pitchFamily="34" charset="0"/>
              </a:rPr>
              <a:t> approuvé) parmi les </a:t>
            </a:r>
            <a:r>
              <a:rPr lang="fr-FR" sz="1200" dirty="0" err="1">
                <a:latin typeface="Arial" panose="020B0604020202020204" pitchFamily="34" charset="0"/>
                <a:cs typeface="Arial" panose="020B0604020202020204" pitchFamily="34" charset="0"/>
              </a:rPr>
              <a:t>predictions</a:t>
            </a:r>
            <a:r>
              <a:rPr lang="fr-FR" sz="1200" dirty="0">
                <a:latin typeface="Arial" panose="020B0604020202020204" pitchFamily="34" charset="0"/>
                <a:cs typeface="Arial" panose="020B0604020202020204" pitchFamily="34" charset="0"/>
              </a:rPr>
              <a:t> des clients positifs. c’est le nombre de positifs bien prédit (Vrai Positif) divisé par l’ensemble des positifs prédit (Vrai Positif + Faux Positif).</a:t>
            </a:r>
          </a:p>
          <a:p>
            <a:pPr marL="171450" indent="-171450" algn="just">
              <a:buFont typeface="Arial" panose="020B0604020202020204" pitchFamily="34" charset="0"/>
              <a:buChar char="•"/>
            </a:pPr>
            <a:r>
              <a:rPr lang="fr-FR" sz="1200" b="1" dirty="0" err="1">
                <a:latin typeface="Arial" panose="020B0604020202020204" pitchFamily="34" charset="0"/>
                <a:cs typeface="Arial" panose="020B0604020202020204" pitchFamily="34" charset="0"/>
              </a:rPr>
              <a:t>recal</a:t>
            </a:r>
            <a:r>
              <a:rPr lang="fr-FR" sz="1200" dirty="0" err="1">
                <a:latin typeface="Arial" panose="020B0604020202020204" pitchFamily="34" charset="0"/>
                <a:cs typeface="Arial" panose="020B0604020202020204" pitchFamily="34" charset="0"/>
              </a:rPr>
              <a:t>l</a:t>
            </a:r>
            <a:r>
              <a:rPr lang="fr-FR" sz="1200" dirty="0">
                <a:latin typeface="Arial" panose="020B0604020202020204" pitchFamily="34" charset="0"/>
                <a:cs typeface="Arial" panose="020B0604020202020204" pitchFamily="34" charset="0"/>
              </a:rPr>
              <a:t> est utilisée pour calculer le rappel du classificateur, c’est le nombre de positifs bien prédit (Vrai Positif) divisé par l’ensemble des positifs (Vrai Positif + Faux Négatif).</a:t>
            </a:r>
          </a:p>
          <a:p>
            <a:pPr algn="just"/>
            <a:r>
              <a:rPr lang="fr-FR" sz="1200" dirty="0">
                <a:latin typeface="Arial" panose="020B0604020202020204" pitchFamily="34" charset="0"/>
                <a:cs typeface="Arial" panose="020B0604020202020204" pitchFamily="34" charset="0"/>
              </a:rPr>
              <a:t>Concernant la précision générale (</a:t>
            </a:r>
            <a:r>
              <a:rPr lang="fr-FR" sz="1200" dirty="0" err="1">
                <a:latin typeface="Arial" panose="020B0604020202020204" pitchFamily="34" charset="0"/>
                <a:cs typeface="Arial" panose="020B0604020202020204" pitchFamily="34" charset="0"/>
              </a:rPr>
              <a:t>accuracy</a:t>
            </a:r>
            <a:r>
              <a:rPr lang="fr-FR" sz="1200" dirty="0">
                <a:latin typeface="Arial" panose="020B0604020202020204" pitchFamily="34" charset="0"/>
                <a:cs typeface="Arial" panose="020B0604020202020204" pitchFamily="34" charset="0"/>
              </a:rPr>
              <a:t>) des modèles, la Régression Logistique (98,74%) a un taux supérieur a celui de la Forets Aléatoire (98,39%).</a:t>
            </a:r>
          </a:p>
          <a:p>
            <a:pPr algn="just"/>
            <a:r>
              <a:rPr lang="fr-FR" sz="1200" dirty="0">
                <a:latin typeface="Arial" panose="020B0604020202020204" pitchFamily="34" charset="0"/>
                <a:cs typeface="Arial" panose="020B0604020202020204" pitchFamily="34" charset="0"/>
              </a:rPr>
              <a:t>Concernant l'efficacité a trouver les vrais positifs (</a:t>
            </a:r>
            <a:r>
              <a:rPr lang="fr-FR" sz="1200" dirty="0" err="1">
                <a:latin typeface="Arial" panose="020B0604020202020204" pitchFamily="34" charset="0"/>
                <a:cs typeface="Arial" panose="020B0604020202020204" pitchFamily="34" charset="0"/>
              </a:rPr>
              <a:t>precision</a:t>
            </a:r>
            <a:r>
              <a:rPr lang="fr-FR" sz="1200" dirty="0">
                <a:latin typeface="Arial" panose="020B0604020202020204" pitchFamily="34" charset="0"/>
                <a:cs typeface="Arial" panose="020B0604020202020204" pitchFamily="34" charset="0"/>
              </a:rPr>
              <a:t>), la Régression Logistique (97,86%) a un taux supérieur a celui de la Forets Aléatoire (97,31%).</a:t>
            </a:r>
          </a:p>
          <a:p>
            <a:pPr algn="just"/>
            <a:endParaRPr lang="fr-FR" sz="1200" dirty="0">
              <a:latin typeface="Arial" panose="020B0604020202020204" pitchFamily="34" charset="0"/>
              <a:cs typeface="Arial" panose="020B0604020202020204" pitchFamily="34" charset="0"/>
            </a:endParaRPr>
          </a:p>
          <a:p>
            <a:pPr algn="just"/>
            <a:r>
              <a:rPr lang="fr-FR" sz="1200" b="1" u="sng" dirty="0">
                <a:latin typeface="Arial" panose="020B0604020202020204" pitchFamily="34" charset="0"/>
                <a:cs typeface="Arial" panose="020B0604020202020204" pitchFamily="34" charset="0"/>
              </a:rPr>
              <a:t>Conclusion :</a:t>
            </a:r>
          </a:p>
          <a:p>
            <a:pPr algn="just"/>
            <a:r>
              <a:rPr lang="fr-FR" sz="1200" dirty="0">
                <a:latin typeface="Arial" panose="020B0604020202020204" pitchFamily="34" charset="0"/>
                <a:cs typeface="Arial" panose="020B0604020202020204" pitchFamily="34" charset="0"/>
              </a:rPr>
              <a:t>	De façon générale, sur cet exemple, la Régression Logistique a un taux supérieur de réussite supérieur au modèle de la Forets Aléatoire. On peut dire que le modèle de Régression Logistique est plus adapté pour la prédiction des crédits (approuvé ou pas ) dans la banque.</a:t>
            </a:r>
          </a:p>
        </p:txBody>
      </p:sp>
      <p:graphicFrame>
        <p:nvGraphicFramePr>
          <p:cNvPr id="5" name="Tableau 4">
            <a:extLst>
              <a:ext uri="{FF2B5EF4-FFF2-40B4-BE49-F238E27FC236}">
                <a16:creationId xmlns:a16="http://schemas.microsoft.com/office/drawing/2014/main" id="{8F8CBD78-65D7-4B9E-7CC3-BB9CF1460173}"/>
              </a:ext>
            </a:extLst>
          </p:cNvPr>
          <p:cNvGraphicFramePr>
            <a:graphicFrameLocks noGrp="1"/>
          </p:cNvGraphicFramePr>
          <p:nvPr>
            <p:extLst>
              <p:ext uri="{D42A27DB-BD31-4B8C-83A1-F6EECF244321}">
                <p14:modId xmlns:p14="http://schemas.microsoft.com/office/powerpoint/2010/main" val="3044616302"/>
              </p:ext>
            </p:extLst>
          </p:nvPr>
        </p:nvGraphicFramePr>
        <p:xfrm>
          <a:off x="3866028" y="1318550"/>
          <a:ext cx="3416300" cy="1327785"/>
        </p:xfrm>
        <a:graphic>
          <a:graphicData uri="http://schemas.openxmlformats.org/drawingml/2006/table">
            <a:tbl>
              <a:tblPr>
                <a:tableStyleId>{08FB837D-C827-4EFA-A057-4D05807E0F7C}</a:tableStyleId>
              </a:tblPr>
              <a:tblGrid>
                <a:gridCol w="763419">
                  <a:extLst>
                    <a:ext uri="{9D8B030D-6E8A-4147-A177-3AD203B41FA5}">
                      <a16:colId xmlns:a16="http://schemas.microsoft.com/office/drawing/2014/main" val="1078032149"/>
                    </a:ext>
                  </a:extLst>
                </a:gridCol>
                <a:gridCol w="1488667">
                  <a:extLst>
                    <a:ext uri="{9D8B030D-6E8A-4147-A177-3AD203B41FA5}">
                      <a16:colId xmlns:a16="http://schemas.microsoft.com/office/drawing/2014/main" val="1307233030"/>
                    </a:ext>
                  </a:extLst>
                </a:gridCol>
                <a:gridCol w="1164214">
                  <a:extLst>
                    <a:ext uri="{9D8B030D-6E8A-4147-A177-3AD203B41FA5}">
                      <a16:colId xmlns:a16="http://schemas.microsoft.com/office/drawing/2014/main" val="1598770119"/>
                    </a:ext>
                  </a:extLst>
                </a:gridCol>
              </a:tblGrid>
              <a:tr h="190500">
                <a:tc gridSpan="3">
                  <a:txBody>
                    <a:bodyPr/>
                    <a:lstStyle/>
                    <a:p>
                      <a:pPr algn="ctr" fontAlgn="b">
                        <a:buNone/>
                      </a:pPr>
                      <a:r>
                        <a:rPr lang="fr-FR" sz="1200" b="0" u="none" strike="noStrike" dirty="0">
                          <a:solidFill>
                            <a:srgbClr val="000000"/>
                          </a:solidFill>
                          <a:effectLst/>
                          <a:latin typeface="Arial" panose="020B0604020202020204" pitchFamily="34" charset="0"/>
                          <a:cs typeface="Arial" panose="020B0604020202020204" pitchFamily="34" charset="0"/>
                        </a:rPr>
                        <a:t>Comparaison Régression Logistique / Foret Aléatoire</a:t>
                      </a:r>
                      <a:endParaRPr lang="fr-FR"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089005371"/>
                  </a:ext>
                </a:extLst>
              </a:tr>
              <a:tr h="190500">
                <a:tc>
                  <a:txBody>
                    <a:bodyPr/>
                    <a:lstStyle/>
                    <a:p>
                      <a:pPr algn="l" fontAlgn="b">
                        <a:buNone/>
                      </a:pPr>
                      <a:r>
                        <a:rPr lang="fr-FR" sz="1200" b="1" u="none" strike="noStrike" dirty="0">
                          <a:solidFill>
                            <a:srgbClr val="FFFFFF"/>
                          </a:solidFill>
                          <a:effectLst/>
                          <a:latin typeface="Arial" panose="020B0604020202020204" pitchFamily="34" charset="0"/>
                          <a:cs typeface="Arial" panose="020B0604020202020204" pitchFamily="34" charset="0"/>
                        </a:rPr>
                        <a:t>Libellé</a:t>
                      </a:r>
                      <a:endParaRPr lang="fr-FR" sz="1200" b="1" i="0" u="none" strike="noStrike" dirty="0">
                        <a:solidFill>
                          <a:srgbClr val="FFFFFF"/>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buNone/>
                      </a:pPr>
                      <a:r>
                        <a:rPr lang="fr-FR" sz="1200" b="1" u="none" strike="noStrike" dirty="0">
                          <a:solidFill>
                            <a:srgbClr val="FFFFFF"/>
                          </a:solidFill>
                          <a:effectLst/>
                          <a:latin typeface="Arial" panose="020B0604020202020204" pitchFamily="34" charset="0"/>
                          <a:cs typeface="Arial" panose="020B0604020202020204" pitchFamily="34" charset="0"/>
                        </a:rPr>
                        <a:t>Régression Logistique</a:t>
                      </a:r>
                      <a:endParaRPr lang="fr-FR" sz="1200" b="1" i="0" u="none" strike="noStrike" dirty="0">
                        <a:solidFill>
                          <a:srgbClr val="FFFFFF"/>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buNone/>
                      </a:pPr>
                      <a:r>
                        <a:rPr lang="fr-FR" sz="1200" b="1" u="none" strike="noStrike">
                          <a:solidFill>
                            <a:srgbClr val="FFFFFF"/>
                          </a:solidFill>
                          <a:effectLst/>
                          <a:latin typeface="Arial" panose="020B0604020202020204" pitchFamily="34" charset="0"/>
                          <a:cs typeface="Arial" panose="020B0604020202020204" pitchFamily="34" charset="0"/>
                        </a:rPr>
                        <a:t>Forets Aleatoire</a:t>
                      </a:r>
                      <a:endParaRPr lang="fr-FR" sz="1200" b="1" i="0" u="none" strike="noStrike">
                        <a:solidFill>
                          <a:srgbClr val="FFFFFF"/>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112885444"/>
                  </a:ext>
                </a:extLst>
              </a:tr>
              <a:tr h="190500">
                <a:tc>
                  <a:txBody>
                    <a:bodyPr/>
                    <a:lstStyle/>
                    <a:p>
                      <a:pPr algn="ctr" fontAlgn="b">
                        <a:buNone/>
                      </a:pPr>
                      <a:r>
                        <a:rPr lang="fr-FR" sz="1200" b="1" u="none" strike="noStrike" dirty="0" err="1">
                          <a:solidFill>
                            <a:srgbClr val="000000"/>
                          </a:solidFill>
                          <a:effectLst/>
                          <a:latin typeface="Arial" panose="020B0604020202020204" pitchFamily="34" charset="0"/>
                          <a:cs typeface="Arial" panose="020B0604020202020204" pitchFamily="34" charset="0"/>
                        </a:rPr>
                        <a:t>Accuracy</a:t>
                      </a:r>
                      <a:endParaRPr lang="fr-FR"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buNone/>
                      </a:pPr>
                      <a:r>
                        <a:rPr lang="fr-FR" sz="1200" b="1" u="none" strike="noStrike" dirty="0">
                          <a:solidFill>
                            <a:srgbClr val="000000"/>
                          </a:solidFill>
                          <a:effectLst/>
                          <a:latin typeface="Arial" panose="020B0604020202020204" pitchFamily="34" charset="0"/>
                          <a:cs typeface="Arial" panose="020B0604020202020204" pitchFamily="34" charset="0"/>
                        </a:rPr>
                        <a:t>98,74%</a:t>
                      </a:r>
                      <a:endParaRPr lang="fr-FR"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buNone/>
                      </a:pPr>
                      <a:r>
                        <a:rPr lang="fr-FR" sz="1200" b="1" u="none" strike="noStrike" dirty="0">
                          <a:solidFill>
                            <a:srgbClr val="000000"/>
                          </a:solidFill>
                          <a:effectLst/>
                          <a:latin typeface="Arial" panose="020B0604020202020204" pitchFamily="34" charset="0"/>
                          <a:cs typeface="Arial" panose="020B0604020202020204" pitchFamily="34" charset="0"/>
                        </a:rPr>
                        <a:t>98,39%</a:t>
                      </a:r>
                      <a:endParaRPr lang="fr-FR"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798723959"/>
                  </a:ext>
                </a:extLst>
              </a:tr>
              <a:tr h="190500">
                <a:tc>
                  <a:txBody>
                    <a:bodyPr/>
                    <a:lstStyle/>
                    <a:p>
                      <a:pPr algn="ctr" fontAlgn="b">
                        <a:buNone/>
                      </a:pPr>
                      <a:r>
                        <a:rPr lang="fr-FR" sz="1200" b="1" u="none" strike="noStrike" dirty="0" err="1">
                          <a:solidFill>
                            <a:srgbClr val="000000"/>
                          </a:solidFill>
                          <a:effectLst/>
                          <a:latin typeface="Arial" panose="020B0604020202020204" pitchFamily="34" charset="0"/>
                          <a:cs typeface="Arial" panose="020B0604020202020204" pitchFamily="34" charset="0"/>
                        </a:rPr>
                        <a:t>Precision</a:t>
                      </a:r>
                      <a:endParaRPr lang="fr-FR"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buNone/>
                      </a:pPr>
                      <a:r>
                        <a:rPr lang="fr-FR" sz="1200" b="1" u="none" strike="noStrike" dirty="0">
                          <a:solidFill>
                            <a:srgbClr val="000000"/>
                          </a:solidFill>
                          <a:effectLst/>
                          <a:latin typeface="Arial" panose="020B0604020202020204" pitchFamily="34" charset="0"/>
                          <a:cs typeface="Arial" panose="020B0604020202020204" pitchFamily="34" charset="0"/>
                        </a:rPr>
                        <a:t>97,86%</a:t>
                      </a:r>
                      <a:endParaRPr lang="fr-FR"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buNone/>
                      </a:pPr>
                      <a:r>
                        <a:rPr lang="fr-FR" sz="1200" b="1" u="none" strike="noStrike" dirty="0">
                          <a:solidFill>
                            <a:srgbClr val="000000"/>
                          </a:solidFill>
                          <a:effectLst/>
                          <a:latin typeface="Arial" panose="020B0604020202020204" pitchFamily="34" charset="0"/>
                          <a:cs typeface="Arial" panose="020B0604020202020204" pitchFamily="34" charset="0"/>
                        </a:rPr>
                        <a:t>97,31%</a:t>
                      </a:r>
                      <a:endParaRPr lang="fr-FR"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772950449"/>
                  </a:ext>
                </a:extLst>
              </a:tr>
              <a:tr h="190500">
                <a:tc>
                  <a:txBody>
                    <a:bodyPr/>
                    <a:lstStyle/>
                    <a:p>
                      <a:pPr algn="ctr" fontAlgn="b">
                        <a:buNone/>
                      </a:pPr>
                      <a:r>
                        <a:rPr lang="fr-FR" sz="1200" b="1" u="none" strike="noStrike">
                          <a:solidFill>
                            <a:srgbClr val="000000"/>
                          </a:solidFill>
                          <a:effectLst/>
                          <a:latin typeface="Arial" panose="020B0604020202020204" pitchFamily="34" charset="0"/>
                          <a:cs typeface="Arial" panose="020B0604020202020204" pitchFamily="34" charset="0"/>
                        </a:rPr>
                        <a:t>Recall</a:t>
                      </a:r>
                      <a:endParaRPr lang="fr-FR" sz="1200" b="1"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buNone/>
                      </a:pPr>
                      <a:r>
                        <a:rPr lang="fr-FR" sz="1200" b="1" u="none" strike="noStrike" dirty="0">
                          <a:solidFill>
                            <a:srgbClr val="000000"/>
                          </a:solidFill>
                          <a:effectLst/>
                          <a:latin typeface="Arial" panose="020B0604020202020204" pitchFamily="34" charset="0"/>
                          <a:cs typeface="Arial" panose="020B0604020202020204" pitchFamily="34" charset="0"/>
                        </a:rPr>
                        <a:t>96,82%</a:t>
                      </a:r>
                      <a:endParaRPr lang="fr-FR"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buNone/>
                      </a:pPr>
                      <a:r>
                        <a:rPr lang="fr-FR" sz="1200" b="1" u="none" strike="noStrike" dirty="0">
                          <a:solidFill>
                            <a:srgbClr val="000000"/>
                          </a:solidFill>
                          <a:effectLst/>
                          <a:latin typeface="Arial" panose="020B0604020202020204" pitchFamily="34" charset="0"/>
                          <a:cs typeface="Arial" panose="020B0604020202020204" pitchFamily="34" charset="0"/>
                        </a:rPr>
                        <a:t>95,87%</a:t>
                      </a:r>
                      <a:endParaRPr lang="fr-FR"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67890183"/>
                  </a:ext>
                </a:extLst>
              </a:tr>
            </a:tbl>
          </a:graphicData>
        </a:graphic>
      </p:graphicFrame>
      <p:sp>
        <p:nvSpPr>
          <p:cNvPr id="7" name="Espace réservé du numéro de diapositive 6">
            <a:extLst>
              <a:ext uri="{FF2B5EF4-FFF2-40B4-BE49-F238E27FC236}">
                <a16:creationId xmlns:a16="http://schemas.microsoft.com/office/drawing/2014/main" id="{942442CD-581F-5793-3D1F-B7BEF6871000}"/>
              </a:ext>
            </a:extLst>
          </p:cNvPr>
          <p:cNvSpPr>
            <a:spLocks noGrp="1"/>
          </p:cNvSpPr>
          <p:nvPr>
            <p:ph type="sldNum" sz="quarter" idx="12"/>
          </p:nvPr>
        </p:nvSpPr>
        <p:spPr>
          <a:xfrm>
            <a:off x="4722699" y="6353704"/>
            <a:ext cx="2743200" cy="365125"/>
          </a:xfrm>
        </p:spPr>
        <p:txBody>
          <a:bodyPr/>
          <a:lstStyle/>
          <a:p>
            <a:pPr algn="ctr"/>
            <a:fld id="{B8B23990-18F8-45D7-B2C5-E1923976F41A}" type="slidenum">
              <a:rPr lang="fr-FR" b="1" smtClean="0"/>
              <a:pPr algn="ctr"/>
              <a:t>10</a:t>
            </a:fld>
            <a:endParaRPr lang="fr-FR" b="1" dirty="0"/>
          </a:p>
        </p:txBody>
      </p:sp>
      <p:graphicFrame>
        <p:nvGraphicFramePr>
          <p:cNvPr id="3" name="Tableau 2">
            <a:extLst>
              <a:ext uri="{FF2B5EF4-FFF2-40B4-BE49-F238E27FC236}">
                <a16:creationId xmlns:a16="http://schemas.microsoft.com/office/drawing/2014/main" id="{69954860-A94E-76A0-D682-5CC314C5D870}"/>
              </a:ext>
            </a:extLst>
          </p:cNvPr>
          <p:cNvGraphicFramePr>
            <a:graphicFrameLocks noGrp="1"/>
          </p:cNvGraphicFramePr>
          <p:nvPr>
            <p:extLst>
              <p:ext uri="{D42A27DB-BD31-4B8C-83A1-F6EECF244321}">
                <p14:modId xmlns:p14="http://schemas.microsoft.com/office/powerpoint/2010/main" val="1123669883"/>
              </p:ext>
            </p:extLst>
          </p:nvPr>
        </p:nvGraphicFramePr>
        <p:xfrm>
          <a:off x="879274" y="1304279"/>
          <a:ext cx="2663314" cy="2095500"/>
        </p:xfrm>
        <a:graphic>
          <a:graphicData uri="http://schemas.openxmlformats.org/drawingml/2006/table">
            <a:tbl>
              <a:tblPr>
                <a:tableStyleId>{5DA37D80-6434-44D0-A028-1B22A696006F}</a:tableStyleId>
              </a:tblPr>
              <a:tblGrid>
                <a:gridCol w="1331657">
                  <a:extLst>
                    <a:ext uri="{9D8B030D-6E8A-4147-A177-3AD203B41FA5}">
                      <a16:colId xmlns:a16="http://schemas.microsoft.com/office/drawing/2014/main" val="932916795"/>
                    </a:ext>
                  </a:extLst>
                </a:gridCol>
                <a:gridCol w="1331657">
                  <a:extLst>
                    <a:ext uri="{9D8B030D-6E8A-4147-A177-3AD203B41FA5}">
                      <a16:colId xmlns:a16="http://schemas.microsoft.com/office/drawing/2014/main" val="2042322052"/>
                    </a:ext>
                  </a:extLst>
                </a:gridCol>
              </a:tblGrid>
              <a:tr h="190500">
                <a:tc gridSpan="2">
                  <a:txBody>
                    <a:bodyPr/>
                    <a:lstStyle/>
                    <a:p>
                      <a:pPr algn="l" fontAlgn="b">
                        <a:buNone/>
                      </a:pPr>
                      <a:r>
                        <a:rPr lang="fr-FR" sz="1100" b="1" u="none" strike="noStrike">
                          <a:solidFill>
                            <a:srgbClr val="000000"/>
                          </a:solidFill>
                          <a:effectLst/>
                        </a:rPr>
                        <a:t>Most feature Regréssion Logistique</a:t>
                      </a:r>
                      <a:endParaRPr lang="fr-FR" sz="1100" b="1" i="0" u="none" strike="noStrike">
                        <a:solidFill>
                          <a:srgbClr val="000000"/>
                        </a:solidFill>
                        <a:effectLst/>
                        <a:latin typeface="Aptos Narrow" panose="020B0004020202020204" pitchFamily="34" charset="0"/>
                      </a:endParaRPr>
                    </a:p>
                  </a:txBody>
                  <a:tcPr marL="9525" marR="9525" marT="9525" marB="0" anchor="b"/>
                </a:tc>
                <a:tc hMerge="1">
                  <a:txBody>
                    <a:bodyPr/>
                    <a:lstStyle/>
                    <a:p>
                      <a:endParaRPr lang="fr-FR"/>
                    </a:p>
                  </a:txBody>
                  <a:tcPr/>
                </a:tc>
                <a:extLst>
                  <a:ext uri="{0D108BD9-81ED-4DB2-BD59-A6C34878D82A}">
                    <a16:rowId xmlns:a16="http://schemas.microsoft.com/office/drawing/2014/main" val="3611457038"/>
                  </a:ext>
                </a:extLst>
              </a:tr>
              <a:tr h="190500">
                <a:tc gridSpan="2">
                  <a:txBody>
                    <a:bodyPr/>
                    <a:lstStyle/>
                    <a:p>
                      <a:pPr algn="l" fontAlgn="b">
                        <a:buNone/>
                      </a:pPr>
                      <a:r>
                        <a:rPr lang="fr-FR" sz="1100" b="0" u="none" strike="noStrike">
                          <a:solidFill>
                            <a:srgbClr val="000000"/>
                          </a:solidFill>
                          <a:effectLst/>
                        </a:rPr>
                        <a:t>1-CreditScore</a:t>
                      </a:r>
                      <a:endParaRPr lang="fr-FR" sz="1100" b="0" i="0" u="none" strike="noStrike">
                        <a:solidFill>
                          <a:srgbClr val="000000"/>
                        </a:solidFill>
                        <a:effectLst/>
                        <a:latin typeface="Aptos Narrow" panose="020B0004020202020204" pitchFamily="34" charset="0"/>
                      </a:endParaRPr>
                    </a:p>
                  </a:txBody>
                  <a:tcPr marL="9525" marR="9525" marT="9525" marB="0" anchor="b"/>
                </a:tc>
                <a:tc hMerge="1">
                  <a:txBody>
                    <a:bodyPr/>
                    <a:lstStyle/>
                    <a:p>
                      <a:endParaRPr lang="fr-FR"/>
                    </a:p>
                  </a:txBody>
                  <a:tcPr/>
                </a:tc>
                <a:extLst>
                  <a:ext uri="{0D108BD9-81ED-4DB2-BD59-A6C34878D82A}">
                    <a16:rowId xmlns:a16="http://schemas.microsoft.com/office/drawing/2014/main" val="2633936585"/>
                  </a:ext>
                </a:extLst>
              </a:tr>
              <a:tr h="190500">
                <a:tc>
                  <a:txBody>
                    <a:bodyPr/>
                    <a:lstStyle/>
                    <a:p>
                      <a:pPr algn="l" fontAlgn="b">
                        <a:buNone/>
                      </a:pPr>
                      <a:r>
                        <a:rPr lang="fr-FR" sz="1100" b="0" u="none" strike="noStrike">
                          <a:solidFill>
                            <a:srgbClr val="000000"/>
                          </a:solidFill>
                          <a:effectLst/>
                        </a:rPr>
                        <a:t>2-RiskScore</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endParaRPr lang="fr-FR"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720846190"/>
                  </a:ext>
                </a:extLst>
              </a:tr>
              <a:tr h="190500">
                <a:tc gridSpan="2">
                  <a:txBody>
                    <a:bodyPr/>
                    <a:lstStyle/>
                    <a:p>
                      <a:pPr algn="l" fontAlgn="b">
                        <a:buNone/>
                      </a:pPr>
                      <a:r>
                        <a:rPr lang="fr-FR" sz="1100" b="0" u="none" strike="noStrike">
                          <a:solidFill>
                            <a:srgbClr val="000000"/>
                          </a:solidFill>
                          <a:effectLst/>
                        </a:rPr>
                        <a:t>3-Duree_Pret</a:t>
                      </a:r>
                      <a:endParaRPr lang="fr-FR" sz="1100" b="0" i="0" u="none" strike="noStrike">
                        <a:solidFill>
                          <a:srgbClr val="000000"/>
                        </a:solidFill>
                        <a:effectLst/>
                        <a:latin typeface="Aptos Narrow" panose="020B0004020202020204" pitchFamily="34" charset="0"/>
                      </a:endParaRPr>
                    </a:p>
                  </a:txBody>
                  <a:tcPr marL="9525" marR="9525" marT="9525" marB="0" anchor="b"/>
                </a:tc>
                <a:tc hMerge="1">
                  <a:txBody>
                    <a:bodyPr/>
                    <a:lstStyle/>
                    <a:p>
                      <a:endParaRPr lang="fr-FR"/>
                    </a:p>
                  </a:txBody>
                  <a:tcPr/>
                </a:tc>
                <a:extLst>
                  <a:ext uri="{0D108BD9-81ED-4DB2-BD59-A6C34878D82A}">
                    <a16:rowId xmlns:a16="http://schemas.microsoft.com/office/drawing/2014/main" val="1963358260"/>
                  </a:ext>
                </a:extLst>
              </a:tr>
              <a:tr h="190500">
                <a:tc gridSpan="2">
                  <a:txBody>
                    <a:bodyPr/>
                    <a:lstStyle/>
                    <a:p>
                      <a:pPr algn="l" fontAlgn="b">
                        <a:buNone/>
                      </a:pPr>
                      <a:r>
                        <a:rPr lang="fr-FR" sz="1100" b="0" u="none" strike="noStrike">
                          <a:solidFill>
                            <a:srgbClr val="000000"/>
                          </a:solidFill>
                          <a:effectLst/>
                        </a:rPr>
                        <a:t>4-Paiements_mensuels_dettes</a:t>
                      </a:r>
                      <a:endParaRPr lang="fr-FR" sz="1100" b="0" i="0" u="none" strike="noStrike">
                        <a:solidFill>
                          <a:srgbClr val="000000"/>
                        </a:solidFill>
                        <a:effectLst/>
                        <a:latin typeface="Aptos Narrow" panose="020B0004020202020204" pitchFamily="34" charset="0"/>
                      </a:endParaRPr>
                    </a:p>
                  </a:txBody>
                  <a:tcPr marL="9525" marR="9525" marT="9525" marB="0" anchor="b"/>
                </a:tc>
                <a:tc hMerge="1">
                  <a:txBody>
                    <a:bodyPr/>
                    <a:lstStyle/>
                    <a:p>
                      <a:endParaRPr lang="fr-FR"/>
                    </a:p>
                  </a:txBody>
                  <a:tcPr/>
                </a:tc>
                <a:extLst>
                  <a:ext uri="{0D108BD9-81ED-4DB2-BD59-A6C34878D82A}">
                    <a16:rowId xmlns:a16="http://schemas.microsoft.com/office/drawing/2014/main" val="1298411384"/>
                  </a:ext>
                </a:extLst>
              </a:tr>
              <a:tr h="190500">
                <a:tc gridSpan="2">
                  <a:txBody>
                    <a:bodyPr/>
                    <a:lstStyle/>
                    <a:p>
                      <a:pPr algn="l" fontAlgn="b">
                        <a:buNone/>
                      </a:pPr>
                      <a:r>
                        <a:rPr lang="fr-FR" sz="1100" b="0" u="none" strike="noStrike">
                          <a:solidFill>
                            <a:srgbClr val="000000"/>
                          </a:solidFill>
                          <a:effectLst/>
                        </a:rPr>
                        <a:t>5-Revenu_Mensuel</a:t>
                      </a:r>
                      <a:endParaRPr lang="fr-FR" sz="1100" b="0" i="0" u="none" strike="noStrike">
                        <a:solidFill>
                          <a:srgbClr val="000000"/>
                        </a:solidFill>
                        <a:effectLst/>
                        <a:latin typeface="Aptos Narrow" panose="020B0004020202020204" pitchFamily="34" charset="0"/>
                      </a:endParaRPr>
                    </a:p>
                  </a:txBody>
                  <a:tcPr marL="9525" marR="9525" marT="9525" marB="0" anchor="b"/>
                </a:tc>
                <a:tc hMerge="1">
                  <a:txBody>
                    <a:bodyPr/>
                    <a:lstStyle/>
                    <a:p>
                      <a:endParaRPr lang="fr-FR"/>
                    </a:p>
                  </a:txBody>
                  <a:tcPr/>
                </a:tc>
                <a:extLst>
                  <a:ext uri="{0D108BD9-81ED-4DB2-BD59-A6C34878D82A}">
                    <a16:rowId xmlns:a16="http://schemas.microsoft.com/office/drawing/2014/main" val="2813209703"/>
                  </a:ext>
                </a:extLst>
              </a:tr>
              <a:tr h="190500">
                <a:tc gridSpan="2">
                  <a:txBody>
                    <a:bodyPr/>
                    <a:lstStyle/>
                    <a:p>
                      <a:pPr algn="l" fontAlgn="b">
                        <a:buNone/>
                      </a:pPr>
                      <a:r>
                        <a:rPr lang="fr-FR" sz="1100" b="0" u="none" strike="noStrike">
                          <a:solidFill>
                            <a:srgbClr val="000000"/>
                          </a:solidFill>
                          <a:effectLst/>
                        </a:rPr>
                        <a:t>6-Tx_Ratio_DettePret_Revenu</a:t>
                      </a:r>
                      <a:endParaRPr lang="fr-FR" sz="1100" b="0" i="0" u="none" strike="noStrike">
                        <a:solidFill>
                          <a:srgbClr val="000000"/>
                        </a:solidFill>
                        <a:effectLst/>
                        <a:latin typeface="Aptos Narrow" panose="020B0004020202020204" pitchFamily="34" charset="0"/>
                      </a:endParaRPr>
                    </a:p>
                  </a:txBody>
                  <a:tcPr marL="9525" marR="9525" marT="9525" marB="0" anchor="b"/>
                </a:tc>
                <a:tc hMerge="1">
                  <a:txBody>
                    <a:bodyPr/>
                    <a:lstStyle/>
                    <a:p>
                      <a:endParaRPr lang="fr-FR"/>
                    </a:p>
                  </a:txBody>
                  <a:tcPr/>
                </a:tc>
                <a:extLst>
                  <a:ext uri="{0D108BD9-81ED-4DB2-BD59-A6C34878D82A}">
                    <a16:rowId xmlns:a16="http://schemas.microsoft.com/office/drawing/2014/main" val="1840632789"/>
                  </a:ext>
                </a:extLst>
              </a:tr>
              <a:tr h="190500">
                <a:tc gridSpan="2">
                  <a:txBody>
                    <a:bodyPr/>
                    <a:lstStyle/>
                    <a:p>
                      <a:pPr algn="l" fontAlgn="b">
                        <a:buNone/>
                      </a:pPr>
                      <a:r>
                        <a:rPr lang="fr-FR" sz="1100" b="0" u="none" strike="noStrike">
                          <a:solidFill>
                            <a:srgbClr val="000000"/>
                          </a:solidFill>
                          <a:effectLst/>
                        </a:rPr>
                        <a:t>7- Duree_Historique_Credit</a:t>
                      </a:r>
                      <a:endParaRPr lang="fr-FR" sz="1100" b="0" i="0" u="none" strike="noStrike">
                        <a:solidFill>
                          <a:srgbClr val="000000"/>
                        </a:solidFill>
                        <a:effectLst/>
                        <a:latin typeface="Aptos Narrow" panose="020B0004020202020204" pitchFamily="34" charset="0"/>
                      </a:endParaRPr>
                    </a:p>
                  </a:txBody>
                  <a:tcPr marL="9525" marR="9525" marT="9525" marB="0" anchor="b"/>
                </a:tc>
                <a:tc hMerge="1">
                  <a:txBody>
                    <a:bodyPr/>
                    <a:lstStyle/>
                    <a:p>
                      <a:endParaRPr lang="fr-FR"/>
                    </a:p>
                  </a:txBody>
                  <a:tcPr/>
                </a:tc>
                <a:extLst>
                  <a:ext uri="{0D108BD9-81ED-4DB2-BD59-A6C34878D82A}">
                    <a16:rowId xmlns:a16="http://schemas.microsoft.com/office/drawing/2014/main" val="3500994794"/>
                  </a:ext>
                </a:extLst>
              </a:tr>
              <a:tr h="190500">
                <a:tc gridSpan="2">
                  <a:txBody>
                    <a:bodyPr/>
                    <a:lstStyle/>
                    <a:p>
                      <a:pPr algn="l" fontAlgn="b">
                        <a:buNone/>
                      </a:pPr>
                      <a:r>
                        <a:rPr lang="fr-FR" sz="1100" b="0" u="none" strike="noStrike">
                          <a:solidFill>
                            <a:srgbClr val="000000"/>
                          </a:solidFill>
                          <a:effectLst/>
                        </a:rPr>
                        <a:t>8-Historique_comportement_paiement</a:t>
                      </a:r>
                      <a:endParaRPr lang="fr-FR" sz="1100" b="0" i="0" u="none" strike="noStrike">
                        <a:solidFill>
                          <a:srgbClr val="000000"/>
                        </a:solidFill>
                        <a:effectLst/>
                        <a:latin typeface="Aptos Narrow" panose="020B0004020202020204" pitchFamily="34" charset="0"/>
                      </a:endParaRPr>
                    </a:p>
                  </a:txBody>
                  <a:tcPr marL="9525" marR="9525" marT="9525" marB="0" anchor="b"/>
                </a:tc>
                <a:tc hMerge="1">
                  <a:txBody>
                    <a:bodyPr/>
                    <a:lstStyle/>
                    <a:p>
                      <a:endParaRPr lang="fr-FR"/>
                    </a:p>
                  </a:txBody>
                  <a:tcPr/>
                </a:tc>
                <a:extLst>
                  <a:ext uri="{0D108BD9-81ED-4DB2-BD59-A6C34878D82A}">
                    <a16:rowId xmlns:a16="http://schemas.microsoft.com/office/drawing/2014/main" val="1695970445"/>
                  </a:ext>
                </a:extLst>
              </a:tr>
              <a:tr h="190500">
                <a:tc gridSpan="2">
                  <a:txBody>
                    <a:bodyPr/>
                    <a:lstStyle/>
                    <a:p>
                      <a:pPr algn="l" fontAlgn="b">
                        <a:buNone/>
                      </a:pPr>
                      <a:r>
                        <a:rPr lang="fr-FR" sz="1100" b="0" u="none" strike="noStrike">
                          <a:solidFill>
                            <a:srgbClr val="000000"/>
                          </a:solidFill>
                          <a:effectLst/>
                        </a:rPr>
                        <a:t>9-Montant_Pret</a:t>
                      </a:r>
                      <a:endParaRPr lang="fr-FR" sz="1100" b="0" i="0" u="none" strike="noStrike">
                        <a:solidFill>
                          <a:srgbClr val="000000"/>
                        </a:solidFill>
                        <a:effectLst/>
                        <a:latin typeface="Aptos Narrow" panose="020B0004020202020204" pitchFamily="34" charset="0"/>
                      </a:endParaRPr>
                    </a:p>
                  </a:txBody>
                  <a:tcPr marL="9525" marR="9525" marT="9525" marB="0" anchor="b"/>
                </a:tc>
                <a:tc hMerge="1">
                  <a:txBody>
                    <a:bodyPr/>
                    <a:lstStyle/>
                    <a:p>
                      <a:endParaRPr lang="fr-FR"/>
                    </a:p>
                  </a:txBody>
                  <a:tcPr/>
                </a:tc>
                <a:extLst>
                  <a:ext uri="{0D108BD9-81ED-4DB2-BD59-A6C34878D82A}">
                    <a16:rowId xmlns:a16="http://schemas.microsoft.com/office/drawing/2014/main" val="3372353398"/>
                  </a:ext>
                </a:extLst>
              </a:tr>
              <a:tr h="190500">
                <a:tc gridSpan="2">
                  <a:txBody>
                    <a:bodyPr/>
                    <a:lstStyle/>
                    <a:p>
                      <a:pPr algn="l" fontAlgn="b">
                        <a:buNone/>
                      </a:pPr>
                      <a:r>
                        <a:rPr lang="fr-FR" sz="1100" b="0" u="none" strike="noStrike" dirty="0">
                          <a:solidFill>
                            <a:srgbClr val="000000"/>
                          </a:solidFill>
                          <a:effectLst/>
                        </a:rPr>
                        <a:t>10- </a:t>
                      </a:r>
                      <a:r>
                        <a:rPr lang="fr-FR" sz="1100" b="0" u="none" strike="noStrike" dirty="0" err="1">
                          <a:solidFill>
                            <a:srgbClr val="000000"/>
                          </a:solidFill>
                          <a:effectLst/>
                        </a:rPr>
                        <a:t>Mensualite_a_payer_pret</a:t>
                      </a:r>
                      <a:endParaRPr lang="fr-FR" sz="1100" b="0" i="0" u="none" strike="noStrike" dirty="0">
                        <a:solidFill>
                          <a:srgbClr val="000000"/>
                        </a:solidFill>
                        <a:effectLst/>
                        <a:latin typeface="Aptos Narrow" panose="020B0004020202020204" pitchFamily="34" charset="0"/>
                      </a:endParaRPr>
                    </a:p>
                  </a:txBody>
                  <a:tcPr marL="9525" marR="9525" marT="9525" marB="0" anchor="b"/>
                </a:tc>
                <a:tc hMerge="1">
                  <a:txBody>
                    <a:bodyPr/>
                    <a:lstStyle/>
                    <a:p>
                      <a:endParaRPr lang="fr-FR"/>
                    </a:p>
                  </a:txBody>
                  <a:tcPr/>
                </a:tc>
                <a:extLst>
                  <a:ext uri="{0D108BD9-81ED-4DB2-BD59-A6C34878D82A}">
                    <a16:rowId xmlns:a16="http://schemas.microsoft.com/office/drawing/2014/main" val="1712461202"/>
                  </a:ext>
                </a:extLst>
              </a:tr>
            </a:tbl>
          </a:graphicData>
        </a:graphic>
      </p:graphicFrame>
      <p:graphicFrame>
        <p:nvGraphicFramePr>
          <p:cNvPr id="4" name="Tableau 3">
            <a:extLst>
              <a:ext uri="{FF2B5EF4-FFF2-40B4-BE49-F238E27FC236}">
                <a16:creationId xmlns:a16="http://schemas.microsoft.com/office/drawing/2014/main" id="{4E4E7D21-56F7-6409-1E2F-5EC19FE4BE2C}"/>
              </a:ext>
            </a:extLst>
          </p:cNvPr>
          <p:cNvGraphicFramePr>
            <a:graphicFrameLocks noGrp="1"/>
          </p:cNvGraphicFramePr>
          <p:nvPr>
            <p:extLst>
              <p:ext uri="{D42A27DB-BD31-4B8C-83A1-F6EECF244321}">
                <p14:modId xmlns:p14="http://schemas.microsoft.com/office/powerpoint/2010/main" val="1566136465"/>
              </p:ext>
            </p:extLst>
          </p:nvPr>
        </p:nvGraphicFramePr>
        <p:xfrm>
          <a:off x="8491714" y="1301650"/>
          <a:ext cx="2466858" cy="1891665"/>
        </p:xfrm>
        <a:graphic>
          <a:graphicData uri="http://schemas.openxmlformats.org/drawingml/2006/table">
            <a:tbl>
              <a:tblPr>
                <a:tableStyleId>{5DA37D80-6434-44D0-A028-1B22A696006F}</a:tableStyleId>
              </a:tblPr>
              <a:tblGrid>
                <a:gridCol w="1233429">
                  <a:extLst>
                    <a:ext uri="{9D8B030D-6E8A-4147-A177-3AD203B41FA5}">
                      <a16:colId xmlns:a16="http://schemas.microsoft.com/office/drawing/2014/main" val="2846868074"/>
                    </a:ext>
                  </a:extLst>
                </a:gridCol>
                <a:gridCol w="1233429">
                  <a:extLst>
                    <a:ext uri="{9D8B030D-6E8A-4147-A177-3AD203B41FA5}">
                      <a16:colId xmlns:a16="http://schemas.microsoft.com/office/drawing/2014/main" val="3865024136"/>
                    </a:ext>
                  </a:extLst>
                </a:gridCol>
              </a:tblGrid>
              <a:tr h="0">
                <a:tc gridSpan="2">
                  <a:txBody>
                    <a:bodyPr/>
                    <a:lstStyle/>
                    <a:p>
                      <a:pPr algn="l" fontAlgn="b">
                        <a:buNone/>
                      </a:pPr>
                      <a:r>
                        <a:rPr lang="fr-FR" sz="1100" b="1" u="none" strike="noStrike">
                          <a:solidFill>
                            <a:srgbClr val="000000"/>
                          </a:solidFill>
                          <a:effectLst/>
                        </a:rPr>
                        <a:t>Most Feature Forets Aléatoire</a:t>
                      </a:r>
                      <a:endParaRPr lang="fr-FR" sz="1100" b="1" i="0" u="none" strike="noStrike">
                        <a:solidFill>
                          <a:srgbClr val="000000"/>
                        </a:solidFill>
                        <a:effectLst/>
                        <a:latin typeface="Aptos Narrow" panose="020B0004020202020204" pitchFamily="34" charset="0"/>
                      </a:endParaRPr>
                    </a:p>
                  </a:txBody>
                  <a:tcPr marL="9525" marR="9525" marT="9525" marB="0" anchor="b"/>
                </a:tc>
                <a:tc hMerge="1">
                  <a:txBody>
                    <a:bodyPr/>
                    <a:lstStyle/>
                    <a:p>
                      <a:endParaRPr lang="fr-FR"/>
                    </a:p>
                  </a:txBody>
                  <a:tcPr/>
                </a:tc>
                <a:extLst>
                  <a:ext uri="{0D108BD9-81ED-4DB2-BD59-A6C34878D82A}">
                    <a16:rowId xmlns:a16="http://schemas.microsoft.com/office/drawing/2014/main" val="1252832111"/>
                  </a:ext>
                </a:extLst>
              </a:tr>
              <a:tr h="190500">
                <a:tc>
                  <a:txBody>
                    <a:bodyPr/>
                    <a:lstStyle/>
                    <a:p>
                      <a:pPr algn="l" fontAlgn="b">
                        <a:buNone/>
                      </a:pPr>
                      <a:r>
                        <a:rPr lang="fr-FR" sz="1100" b="0" u="none" strike="noStrike">
                          <a:solidFill>
                            <a:srgbClr val="000000"/>
                          </a:solidFill>
                          <a:effectLst/>
                        </a:rPr>
                        <a:t>1-RiskScore</a:t>
                      </a:r>
                      <a:endParaRPr lang="fr-FR"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endParaRPr lang="fr-FR"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18752812"/>
                  </a:ext>
                </a:extLst>
              </a:tr>
              <a:tr h="190500">
                <a:tc gridSpan="2">
                  <a:txBody>
                    <a:bodyPr/>
                    <a:lstStyle/>
                    <a:p>
                      <a:pPr algn="l" fontAlgn="b">
                        <a:buNone/>
                      </a:pPr>
                      <a:r>
                        <a:rPr lang="fr-FR" sz="1100" b="0" u="none" strike="noStrike">
                          <a:solidFill>
                            <a:srgbClr val="000000"/>
                          </a:solidFill>
                          <a:effectLst/>
                        </a:rPr>
                        <a:t>2-Tx_Ratio_DettePret_Revenu</a:t>
                      </a:r>
                      <a:endParaRPr lang="fr-FR" sz="1100" b="0" i="0" u="none" strike="noStrike">
                        <a:solidFill>
                          <a:srgbClr val="000000"/>
                        </a:solidFill>
                        <a:effectLst/>
                        <a:latin typeface="Aptos Narrow" panose="020B0004020202020204" pitchFamily="34" charset="0"/>
                      </a:endParaRPr>
                    </a:p>
                  </a:txBody>
                  <a:tcPr marL="9525" marR="9525" marT="9525" marB="0" anchor="b"/>
                </a:tc>
                <a:tc hMerge="1">
                  <a:txBody>
                    <a:bodyPr/>
                    <a:lstStyle/>
                    <a:p>
                      <a:endParaRPr lang="fr-FR"/>
                    </a:p>
                  </a:txBody>
                  <a:tcPr/>
                </a:tc>
                <a:extLst>
                  <a:ext uri="{0D108BD9-81ED-4DB2-BD59-A6C34878D82A}">
                    <a16:rowId xmlns:a16="http://schemas.microsoft.com/office/drawing/2014/main" val="2243991140"/>
                  </a:ext>
                </a:extLst>
              </a:tr>
              <a:tr h="190500">
                <a:tc gridSpan="2">
                  <a:txBody>
                    <a:bodyPr/>
                    <a:lstStyle/>
                    <a:p>
                      <a:pPr algn="l" fontAlgn="b">
                        <a:buNone/>
                      </a:pPr>
                      <a:r>
                        <a:rPr lang="fr-FR" sz="1100" b="0" u="none" strike="noStrike">
                          <a:solidFill>
                            <a:srgbClr val="000000"/>
                          </a:solidFill>
                          <a:effectLst/>
                        </a:rPr>
                        <a:t>3-Revenu_Mensuel</a:t>
                      </a:r>
                      <a:endParaRPr lang="fr-FR" sz="1100" b="0" i="0" u="none" strike="noStrike">
                        <a:solidFill>
                          <a:srgbClr val="000000"/>
                        </a:solidFill>
                        <a:effectLst/>
                        <a:latin typeface="Aptos Narrow" panose="020B0004020202020204" pitchFamily="34" charset="0"/>
                      </a:endParaRPr>
                    </a:p>
                  </a:txBody>
                  <a:tcPr marL="9525" marR="9525" marT="9525" marB="0" anchor="b"/>
                </a:tc>
                <a:tc hMerge="1">
                  <a:txBody>
                    <a:bodyPr/>
                    <a:lstStyle/>
                    <a:p>
                      <a:endParaRPr lang="fr-FR"/>
                    </a:p>
                  </a:txBody>
                  <a:tcPr/>
                </a:tc>
                <a:extLst>
                  <a:ext uri="{0D108BD9-81ED-4DB2-BD59-A6C34878D82A}">
                    <a16:rowId xmlns:a16="http://schemas.microsoft.com/office/drawing/2014/main" val="1056019908"/>
                  </a:ext>
                </a:extLst>
              </a:tr>
              <a:tr h="190500">
                <a:tc gridSpan="2">
                  <a:txBody>
                    <a:bodyPr/>
                    <a:lstStyle/>
                    <a:p>
                      <a:pPr algn="l" fontAlgn="b">
                        <a:buNone/>
                      </a:pPr>
                      <a:r>
                        <a:rPr lang="fr-FR" sz="1100" b="0" u="none" strike="noStrike">
                          <a:solidFill>
                            <a:srgbClr val="000000"/>
                          </a:solidFill>
                          <a:effectLst/>
                        </a:rPr>
                        <a:t>4-Taux_interet_Obtenu</a:t>
                      </a:r>
                      <a:endParaRPr lang="fr-FR" sz="1100" b="0" i="0" u="none" strike="noStrike">
                        <a:solidFill>
                          <a:srgbClr val="000000"/>
                        </a:solidFill>
                        <a:effectLst/>
                        <a:latin typeface="Aptos Narrow" panose="020B0004020202020204" pitchFamily="34" charset="0"/>
                      </a:endParaRPr>
                    </a:p>
                  </a:txBody>
                  <a:tcPr marL="9525" marR="9525" marT="9525" marB="0" anchor="b"/>
                </a:tc>
                <a:tc hMerge="1">
                  <a:txBody>
                    <a:bodyPr/>
                    <a:lstStyle/>
                    <a:p>
                      <a:endParaRPr lang="fr-FR"/>
                    </a:p>
                  </a:txBody>
                  <a:tcPr/>
                </a:tc>
                <a:extLst>
                  <a:ext uri="{0D108BD9-81ED-4DB2-BD59-A6C34878D82A}">
                    <a16:rowId xmlns:a16="http://schemas.microsoft.com/office/drawing/2014/main" val="2520366236"/>
                  </a:ext>
                </a:extLst>
              </a:tr>
              <a:tr h="190500">
                <a:tc gridSpan="2">
                  <a:txBody>
                    <a:bodyPr/>
                    <a:lstStyle/>
                    <a:p>
                      <a:pPr algn="l" fontAlgn="b">
                        <a:buNone/>
                      </a:pPr>
                      <a:r>
                        <a:rPr lang="fr-FR" sz="1100" b="0" u="none" strike="noStrike">
                          <a:solidFill>
                            <a:srgbClr val="000000"/>
                          </a:solidFill>
                          <a:effectLst/>
                        </a:rPr>
                        <a:t>5-Montant_Pret</a:t>
                      </a:r>
                      <a:endParaRPr lang="fr-FR" sz="1100" b="0" i="0" u="none" strike="noStrike">
                        <a:solidFill>
                          <a:srgbClr val="000000"/>
                        </a:solidFill>
                        <a:effectLst/>
                        <a:latin typeface="Aptos Narrow" panose="020B0004020202020204" pitchFamily="34" charset="0"/>
                      </a:endParaRPr>
                    </a:p>
                  </a:txBody>
                  <a:tcPr marL="9525" marR="9525" marT="9525" marB="0" anchor="b"/>
                </a:tc>
                <a:tc hMerge="1">
                  <a:txBody>
                    <a:bodyPr/>
                    <a:lstStyle/>
                    <a:p>
                      <a:endParaRPr lang="fr-FR"/>
                    </a:p>
                  </a:txBody>
                  <a:tcPr/>
                </a:tc>
                <a:extLst>
                  <a:ext uri="{0D108BD9-81ED-4DB2-BD59-A6C34878D82A}">
                    <a16:rowId xmlns:a16="http://schemas.microsoft.com/office/drawing/2014/main" val="1663500985"/>
                  </a:ext>
                </a:extLst>
              </a:tr>
              <a:tr h="190500">
                <a:tc gridSpan="2">
                  <a:txBody>
                    <a:bodyPr/>
                    <a:lstStyle/>
                    <a:p>
                      <a:pPr algn="l" fontAlgn="b">
                        <a:buNone/>
                      </a:pPr>
                      <a:r>
                        <a:rPr lang="fr-FR" sz="1100" b="0" u="none" strike="noStrike">
                          <a:solidFill>
                            <a:srgbClr val="000000"/>
                          </a:solidFill>
                          <a:effectLst/>
                        </a:rPr>
                        <a:t>6-Taux_interet_de_base</a:t>
                      </a:r>
                      <a:endParaRPr lang="fr-FR" sz="1100" b="0" i="0" u="none" strike="noStrike">
                        <a:solidFill>
                          <a:srgbClr val="000000"/>
                        </a:solidFill>
                        <a:effectLst/>
                        <a:latin typeface="Aptos Narrow" panose="020B0004020202020204" pitchFamily="34" charset="0"/>
                      </a:endParaRPr>
                    </a:p>
                  </a:txBody>
                  <a:tcPr marL="9525" marR="9525" marT="9525" marB="0" anchor="b"/>
                </a:tc>
                <a:tc hMerge="1">
                  <a:txBody>
                    <a:bodyPr/>
                    <a:lstStyle/>
                    <a:p>
                      <a:endParaRPr lang="fr-FR"/>
                    </a:p>
                  </a:txBody>
                  <a:tcPr/>
                </a:tc>
                <a:extLst>
                  <a:ext uri="{0D108BD9-81ED-4DB2-BD59-A6C34878D82A}">
                    <a16:rowId xmlns:a16="http://schemas.microsoft.com/office/drawing/2014/main" val="3656390767"/>
                  </a:ext>
                </a:extLst>
              </a:tr>
              <a:tr h="190500">
                <a:tc gridSpan="2">
                  <a:txBody>
                    <a:bodyPr/>
                    <a:lstStyle/>
                    <a:p>
                      <a:pPr algn="l" fontAlgn="b">
                        <a:buNone/>
                      </a:pPr>
                      <a:r>
                        <a:rPr lang="fr-FR" sz="1100" b="0" u="none" strike="noStrike">
                          <a:solidFill>
                            <a:srgbClr val="000000"/>
                          </a:solidFill>
                          <a:effectLst/>
                        </a:rPr>
                        <a:t>7-Valeur_nette</a:t>
                      </a:r>
                      <a:endParaRPr lang="fr-FR" sz="1100" b="0" i="0" u="none" strike="noStrike">
                        <a:solidFill>
                          <a:srgbClr val="000000"/>
                        </a:solidFill>
                        <a:effectLst/>
                        <a:latin typeface="Aptos Narrow" panose="020B0004020202020204" pitchFamily="34" charset="0"/>
                      </a:endParaRPr>
                    </a:p>
                  </a:txBody>
                  <a:tcPr marL="9525" marR="9525" marT="9525" marB="0" anchor="b"/>
                </a:tc>
                <a:tc hMerge="1">
                  <a:txBody>
                    <a:bodyPr/>
                    <a:lstStyle/>
                    <a:p>
                      <a:endParaRPr lang="fr-FR"/>
                    </a:p>
                  </a:txBody>
                  <a:tcPr/>
                </a:tc>
                <a:extLst>
                  <a:ext uri="{0D108BD9-81ED-4DB2-BD59-A6C34878D82A}">
                    <a16:rowId xmlns:a16="http://schemas.microsoft.com/office/drawing/2014/main" val="2547036012"/>
                  </a:ext>
                </a:extLst>
              </a:tr>
              <a:tr h="190500">
                <a:tc gridSpan="2">
                  <a:txBody>
                    <a:bodyPr/>
                    <a:lstStyle/>
                    <a:p>
                      <a:pPr algn="l" fontAlgn="b">
                        <a:buNone/>
                      </a:pPr>
                      <a:r>
                        <a:rPr lang="fr-FR" sz="1100" b="0" u="none" strike="noStrike">
                          <a:solidFill>
                            <a:srgbClr val="000000"/>
                          </a:solidFill>
                          <a:effectLst/>
                        </a:rPr>
                        <a:t>8- Mensualite_a_payer_pret</a:t>
                      </a:r>
                      <a:endParaRPr lang="fr-FR" sz="1100" b="0" i="0" u="none" strike="noStrike">
                        <a:solidFill>
                          <a:srgbClr val="000000"/>
                        </a:solidFill>
                        <a:effectLst/>
                        <a:latin typeface="Aptos Narrow" panose="020B0004020202020204" pitchFamily="34" charset="0"/>
                      </a:endParaRPr>
                    </a:p>
                  </a:txBody>
                  <a:tcPr marL="9525" marR="9525" marT="9525" marB="0" anchor="b"/>
                </a:tc>
                <a:tc hMerge="1">
                  <a:txBody>
                    <a:bodyPr/>
                    <a:lstStyle/>
                    <a:p>
                      <a:endParaRPr lang="fr-FR"/>
                    </a:p>
                  </a:txBody>
                  <a:tcPr/>
                </a:tc>
                <a:extLst>
                  <a:ext uri="{0D108BD9-81ED-4DB2-BD59-A6C34878D82A}">
                    <a16:rowId xmlns:a16="http://schemas.microsoft.com/office/drawing/2014/main" val="2371926223"/>
                  </a:ext>
                </a:extLst>
              </a:tr>
              <a:tr h="190500">
                <a:tc gridSpan="2">
                  <a:txBody>
                    <a:bodyPr/>
                    <a:lstStyle/>
                    <a:p>
                      <a:pPr algn="l" fontAlgn="b">
                        <a:buNone/>
                      </a:pPr>
                      <a:r>
                        <a:rPr lang="fr-FR" sz="1100" b="0" u="none" strike="noStrike" dirty="0">
                          <a:solidFill>
                            <a:srgbClr val="000000"/>
                          </a:solidFill>
                          <a:effectLst/>
                        </a:rPr>
                        <a:t>9-Duree_Pret</a:t>
                      </a:r>
                      <a:endParaRPr lang="fr-FR" sz="1100" b="0" i="0" u="none" strike="noStrike" dirty="0">
                        <a:solidFill>
                          <a:srgbClr val="000000"/>
                        </a:solidFill>
                        <a:effectLst/>
                        <a:latin typeface="Aptos Narrow" panose="020B0004020202020204" pitchFamily="34" charset="0"/>
                      </a:endParaRPr>
                    </a:p>
                  </a:txBody>
                  <a:tcPr marL="9525" marR="9525" marT="9525" marB="0" anchor="b"/>
                </a:tc>
                <a:tc hMerge="1">
                  <a:txBody>
                    <a:bodyPr/>
                    <a:lstStyle/>
                    <a:p>
                      <a:endParaRPr lang="fr-FR"/>
                    </a:p>
                  </a:txBody>
                  <a:tcPr/>
                </a:tc>
                <a:extLst>
                  <a:ext uri="{0D108BD9-81ED-4DB2-BD59-A6C34878D82A}">
                    <a16:rowId xmlns:a16="http://schemas.microsoft.com/office/drawing/2014/main" val="2982494800"/>
                  </a:ext>
                </a:extLst>
              </a:tr>
            </a:tbl>
          </a:graphicData>
        </a:graphic>
      </p:graphicFrame>
    </p:spTree>
    <p:extLst>
      <p:ext uri="{BB962C8B-B14F-4D97-AF65-F5344CB8AC3E}">
        <p14:creationId xmlns:p14="http://schemas.microsoft.com/office/powerpoint/2010/main" val="2660269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F2C653-58F2-AE50-93D1-5F4C870F7550}"/>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AF322B9-E12A-9164-B055-9E27D6CE1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5ED23A21-ED75-8154-C4F1-7C7F7531C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7D69F4C-C319-2947-DD82-93E165A08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2A61612-3C5C-5814-3266-203058E8CDFE}"/>
              </a:ext>
            </a:extLst>
          </p:cNvPr>
          <p:cNvSpPr>
            <a:spLocks noGrp="1"/>
          </p:cNvSpPr>
          <p:nvPr>
            <p:ph type="title"/>
          </p:nvPr>
        </p:nvSpPr>
        <p:spPr>
          <a:xfrm>
            <a:off x="838200" y="681038"/>
            <a:ext cx="9471956" cy="478061"/>
          </a:xfrm>
        </p:spPr>
        <p:txBody>
          <a:bodyPr>
            <a:normAutofit/>
          </a:bodyPr>
          <a:lstStyle/>
          <a:p>
            <a:r>
              <a:rPr lang="fr-FR" sz="2400" b="1" dirty="0">
                <a:latin typeface="Arial" panose="020B0604020202020204" pitchFamily="34" charset="0"/>
                <a:cs typeface="Arial" panose="020B0604020202020204" pitchFamily="34" charset="0"/>
              </a:rPr>
              <a:t>6- </a:t>
            </a:r>
            <a:r>
              <a:rPr lang="fr-FR" sz="2000" b="1" dirty="0">
                <a:latin typeface="Arial" panose="020B0604020202020204" pitchFamily="34" charset="0"/>
                <a:cs typeface="Arial" panose="020B0604020202020204" pitchFamily="34" charset="0"/>
              </a:rPr>
              <a:t>Présentation des données sous Power Bi</a:t>
            </a:r>
          </a:p>
        </p:txBody>
      </p:sp>
      <p:pic>
        <p:nvPicPr>
          <p:cNvPr id="13" name="Espace réservé du contenu 12" descr="Une image contenant Police, affiche, Graphique, conception&#10;&#10;Le contenu généré par l’IA peut être incorrect.">
            <a:extLst>
              <a:ext uri="{FF2B5EF4-FFF2-40B4-BE49-F238E27FC236}">
                <a16:creationId xmlns:a16="http://schemas.microsoft.com/office/drawing/2014/main" id="{1E0AEE8F-D2D7-6DDA-58B8-B4086BB2D6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589" y="1875910"/>
            <a:ext cx="578186" cy="2886478"/>
          </a:xfrm>
        </p:spPr>
      </p:pic>
      <p:sp>
        <p:nvSpPr>
          <p:cNvPr id="14" name="ZoneTexte 13">
            <a:extLst>
              <a:ext uri="{FF2B5EF4-FFF2-40B4-BE49-F238E27FC236}">
                <a16:creationId xmlns:a16="http://schemas.microsoft.com/office/drawing/2014/main" id="{E0846CA5-DD93-DEC9-3AA8-EDDFBE5607DA}"/>
              </a:ext>
            </a:extLst>
          </p:cNvPr>
          <p:cNvSpPr txBox="1"/>
          <p:nvPr/>
        </p:nvSpPr>
        <p:spPr>
          <a:xfrm>
            <a:off x="814498" y="1216862"/>
            <a:ext cx="10559603" cy="276999"/>
          </a:xfrm>
          <a:prstGeom prst="rect">
            <a:avLst/>
          </a:prstGeom>
          <a:noFill/>
        </p:spPr>
        <p:txBody>
          <a:bodyPr wrap="square" rtlCol="0">
            <a:spAutoFit/>
          </a:bodyPr>
          <a:lstStyle/>
          <a:p>
            <a:pPr algn="just"/>
            <a:r>
              <a:rPr lang="fr-FR" sz="1200" b="1" u="sng" dirty="0">
                <a:latin typeface="Arial" panose="020B0604020202020204" pitchFamily="34" charset="0"/>
                <a:cs typeface="Arial" panose="020B0604020202020204" pitchFamily="34" charset="0"/>
              </a:rPr>
              <a:t>6-1 Analyse Démographique</a:t>
            </a:r>
          </a:p>
        </p:txBody>
      </p:sp>
      <p:pic>
        <p:nvPicPr>
          <p:cNvPr id="4" name="Image 3" descr="Une image contenant texte, capture d’écran, diagramme, logiciel&#10;&#10;Le contenu généré par l’IA peut être incorrect.">
            <a:extLst>
              <a:ext uri="{FF2B5EF4-FFF2-40B4-BE49-F238E27FC236}">
                <a16:creationId xmlns:a16="http://schemas.microsoft.com/office/drawing/2014/main" id="{FBD56963-9150-19DE-859B-29C2CD3238A3}"/>
              </a:ext>
            </a:extLst>
          </p:cNvPr>
          <p:cNvPicPr>
            <a:picLocks noChangeAspect="1"/>
          </p:cNvPicPr>
          <p:nvPr/>
        </p:nvPicPr>
        <p:blipFill>
          <a:blip r:embed="rId4"/>
          <a:stretch>
            <a:fillRect/>
          </a:stretch>
        </p:blipFill>
        <p:spPr>
          <a:xfrm>
            <a:off x="3133355" y="1516299"/>
            <a:ext cx="8256023" cy="4667539"/>
          </a:xfrm>
          <a:prstGeom prst="rect">
            <a:avLst/>
          </a:prstGeom>
          <a:ln>
            <a:noFill/>
          </a:ln>
          <a:effectLst>
            <a:outerShdw blurRad="292100" dist="139700" dir="2700000" algn="tl" rotWithShape="0">
              <a:srgbClr val="333333">
                <a:alpha val="65000"/>
              </a:srgbClr>
            </a:outerShdw>
          </a:effectLst>
        </p:spPr>
      </p:pic>
      <p:sp>
        <p:nvSpPr>
          <p:cNvPr id="7" name="Espace réservé du numéro de diapositive 6">
            <a:extLst>
              <a:ext uri="{FF2B5EF4-FFF2-40B4-BE49-F238E27FC236}">
                <a16:creationId xmlns:a16="http://schemas.microsoft.com/office/drawing/2014/main" id="{C23125B2-72D7-2026-7C26-B2BA459E9F56}"/>
              </a:ext>
            </a:extLst>
          </p:cNvPr>
          <p:cNvSpPr>
            <a:spLocks noGrp="1"/>
          </p:cNvSpPr>
          <p:nvPr>
            <p:ph type="sldNum" sz="quarter" idx="12"/>
          </p:nvPr>
        </p:nvSpPr>
        <p:spPr>
          <a:xfrm>
            <a:off x="4722698" y="6353704"/>
            <a:ext cx="2743200" cy="365125"/>
          </a:xfrm>
        </p:spPr>
        <p:txBody>
          <a:bodyPr/>
          <a:lstStyle/>
          <a:p>
            <a:pPr algn="ctr"/>
            <a:fld id="{B8B23990-18F8-45D7-B2C5-E1923976F41A}" type="slidenum">
              <a:rPr lang="fr-FR" b="1" smtClean="0"/>
              <a:pPr algn="ctr"/>
              <a:t>11</a:t>
            </a:fld>
            <a:endParaRPr lang="fr-FR" b="1" dirty="0"/>
          </a:p>
        </p:txBody>
      </p:sp>
      <p:sp>
        <p:nvSpPr>
          <p:cNvPr id="3" name="ZoneTexte 2">
            <a:extLst>
              <a:ext uri="{FF2B5EF4-FFF2-40B4-BE49-F238E27FC236}">
                <a16:creationId xmlns:a16="http://schemas.microsoft.com/office/drawing/2014/main" id="{DBAB2A56-2CB1-3C82-FB50-E0CDB2E19EBF}"/>
              </a:ext>
            </a:extLst>
          </p:cNvPr>
          <p:cNvSpPr txBox="1"/>
          <p:nvPr/>
        </p:nvSpPr>
        <p:spPr>
          <a:xfrm>
            <a:off x="838200" y="1516299"/>
            <a:ext cx="2295154" cy="4339650"/>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On a 23,88% des demandes qui sont acceptés sur le volume total (19 830).</a:t>
            </a:r>
          </a:p>
          <a:p>
            <a:pPr marL="171450" indent="-171450">
              <a:buFontTx/>
              <a:buChar char="-"/>
            </a:pPr>
            <a:r>
              <a:rPr lang="fr-FR" sz="1200" dirty="0">
                <a:latin typeface="Arial" panose="020B0604020202020204" pitchFamily="34" charset="0"/>
                <a:cs typeface="Arial" panose="020B0604020202020204" pitchFamily="34" charset="0"/>
              </a:rPr>
              <a:t>Sur la tranche d’âges, c’est le profil « Adultes » qui obtient le plus de crédit (3257 sur 4732 soit 68,83%).</a:t>
            </a:r>
          </a:p>
          <a:p>
            <a:pPr marL="171450" indent="-171450">
              <a:buFontTx/>
              <a:buChar char="-"/>
            </a:pPr>
            <a:r>
              <a:rPr lang="fr-FR" sz="1200" dirty="0">
                <a:latin typeface="Arial" panose="020B0604020202020204" pitchFamily="34" charset="0"/>
                <a:cs typeface="Arial" panose="020B0604020202020204" pitchFamily="34" charset="0"/>
              </a:rPr>
              <a:t>Au niveau de l’état civil, c’est le profil « Marié » qui a obtient le plus de crédit (2376 sur 4732 soit 50,21%)</a:t>
            </a:r>
          </a:p>
          <a:p>
            <a:pPr marL="171450" indent="-171450">
              <a:buFontTx/>
              <a:buChar char="-"/>
            </a:pPr>
            <a:r>
              <a:rPr lang="fr-FR" sz="1200" dirty="0">
                <a:latin typeface="Arial" panose="020B0604020202020204" pitchFamily="34" charset="0"/>
                <a:cs typeface="Arial" panose="020B0604020202020204" pitchFamily="34" charset="0"/>
              </a:rPr>
              <a:t>Au niveau du statut résidentiel, c’est la tranche « </a:t>
            </a:r>
            <a:r>
              <a:rPr lang="fr-FR" sz="1200" dirty="0" err="1">
                <a:latin typeface="Arial" panose="020B0604020202020204" pitchFamily="34" charset="0"/>
                <a:cs typeface="Arial" panose="020B0604020202020204" pitchFamily="34" charset="0"/>
              </a:rPr>
              <a:t>Mortgage</a:t>
            </a:r>
            <a:r>
              <a:rPr lang="fr-FR" sz="1200" dirty="0">
                <a:latin typeface="Arial" panose="020B0604020202020204" pitchFamily="34" charset="0"/>
                <a:cs typeface="Arial" panose="020B0604020202020204" pitchFamily="34" charset="0"/>
              </a:rPr>
              <a:t> (Hypothèque) » qui obtient le plus de crédit (1977 sur 4732 soit 41,78%).</a:t>
            </a:r>
          </a:p>
          <a:p>
            <a:pPr marL="171450" indent="-171450">
              <a:buFontTx/>
              <a:buChar char="-"/>
            </a:pPr>
            <a:r>
              <a:rPr lang="fr-FR" sz="1200" dirty="0">
                <a:latin typeface="Arial" panose="020B0604020202020204" pitchFamily="34" charset="0"/>
                <a:cs typeface="Arial" panose="020B0604020202020204" pitchFamily="34" charset="0"/>
              </a:rPr>
              <a:t>Au niveau des études , c’est le profil « </a:t>
            </a:r>
            <a:r>
              <a:rPr lang="fr-FR" sz="1200" dirty="0" err="1">
                <a:latin typeface="Arial" panose="020B0604020202020204" pitchFamily="34" charset="0"/>
                <a:cs typeface="Arial" panose="020B0604020202020204" pitchFamily="34" charset="0"/>
              </a:rPr>
              <a:t>Bachelor</a:t>
            </a:r>
            <a:r>
              <a:rPr lang="fr-FR" sz="1200" dirty="0">
                <a:latin typeface="Arial" panose="020B0604020202020204" pitchFamily="34" charset="0"/>
                <a:cs typeface="Arial" panose="020B0604020202020204" pitchFamily="34" charset="0"/>
              </a:rPr>
              <a:t> (Bac +X) » qui obtient le plus de prêt (1599 sur 4732 soit 33,78%).</a:t>
            </a:r>
          </a:p>
        </p:txBody>
      </p:sp>
    </p:spTree>
    <p:extLst>
      <p:ext uri="{BB962C8B-B14F-4D97-AF65-F5344CB8AC3E}">
        <p14:creationId xmlns:p14="http://schemas.microsoft.com/office/powerpoint/2010/main" val="3657037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B7587A-1D83-8DE3-BE4B-448334B70D82}"/>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38FD95-656C-D86E-E145-9150A84AC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F38B51F7-74BF-04F1-3BE2-D58D362560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2028EEC-85BA-6504-C213-B47FCCFE6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484463F-F306-8B00-31E8-3C0BF5EC43D1}"/>
              </a:ext>
            </a:extLst>
          </p:cNvPr>
          <p:cNvSpPr>
            <a:spLocks noGrp="1"/>
          </p:cNvSpPr>
          <p:nvPr>
            <p:ph type="title"/>
          </p:nvPr>
        </p:nvSpPr>
        <p:spPr>
          <a:xfrm>
            <a:off x="838200" y="681038"/>
            <a:ext cx="9471956" cy="478061"/>
          </a:xfrm>
        </p:spPr>
        <p:txBody>
          <a:bodyPr>
            <a:normAutofit/>
          </a:bodyPr>
          <a:lstStyle/>
          <a:p>
            <a:r>
              <a:rPr lang="fr-FR" sz="2400" b="1" dirty="0">
                <a:latin typeface="Arial" panose="020B0604020202020204" pitchFamily="34" charset="0"/>
                <a:cs typeface="Arial" panose="020B0604020202020204" pitchFamily="34" charset="0"/>
              </a:rPr>
              <a:t>6- </a:t>
            </a:r>
            <a:r>
              <a:rPr lang="fr-FR" sz="2000" b="1" dirty="0">
                <a:latin typeface="Arial" panose="020B0604020202020204" pitchFamily="34" charset="0"/>
                <a:cs typeface="Arial" panose="020B0604020202020204" pitchFamily="34" charset="0"/>
              </a:rPr>
              <a:t>Présentation des données sous Power Bi</a:t>
            </a:r>
          </a:p>
        </p:txBody>
      </p:sp>
      <p:pic>
        <p:nvPicPr>
          <p:cNvPr id="13" name="Espace réservé du contenu 12" descr="Une image contenant Police, affiche, Graphique, conception&#10;&#10;Le contenu généré par l’IA peut être incorrect.">
            <a:extLst>
              <a:ext uri="{FF2B5EF4-FFF2-40B4-BE49-F238E27FC236}">
                <a16:creationId xmlns:a16="http://schemas.microsoft.com/office/drawing/2014/main" id="{71BD9240-8252-5EF3-D6A1-C1C3BFAD9D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589" y="1875910"/>
            <a:ext cx="578186" cy="2886478"/>
          </a:xfrm>
        </p:spPr>
      </p:pic>
      <p:sp>
        <p:nvSpPr>
          <p:cNvPr id="14" name="ZoneTexte 13">
            <a:extLst>
              <a:ext uri="{FF2B5EF4-FFF2-40B4-BE49-F238E27FC236}">
                <a16:creationId xmlns:a16="http://schemas.microsoft.com/office/drawing/2014/main" id="{06A18ADC-2A89-A8C3-C07E-3C0A21A45A78}"/>
              </a:ext>
            </a:extLst>
          </p:cNvPr>
          <p:cNvSpPr txBox="1"/>
          <p:nvPr/>
        </p:nvSpPr>
        <p:spPr>
          <a:xfrm>
            <a:off x="814498" y="1216862"/>
            <a:ext cx="10559603" cy="276999"/>
          </a:xfrm>
          <a:prstGeom prst="rect">
            <a:avLst/>
          </a:prstGeom>
          <a:noFill/>
        </p:spPr>
        <p:txBody>
          <a:bodyPr wrap="square" rtlCol="0">
            <a:spAutoFit/>
          </a:bodyPr>
          <a:lstStyle/>
          <a:p>
            <a:pPr algn="just"/>
            <a:r>
              <a:rPr lang="fr-FR" sz="1200" b="1" u="sng" dirty="0">
                <a:latin typeface="Arial" panose="020B0604020202020204" pitchFamily="34" charset="0"/>
                <a:cs typeface="Arial" panose="020B0604020202020204" pitchFamily="34" charset="0"/>
              </a:rPr>
              <a:t>6-2 Analyse Emplois et Revenus</a:t>
            </a:r>
          </a:p>
        </p:txBody>
      </p:sp>
      <p:pic>
        <p:nvPicPr>
          <p:cNvPr id="5" name="Image 4" descr="Une image contenant texte, capture d’écran, logiciel, nombre&#10;&#10;Le contenu généré par l’IA peut être incorrect.">
            <a:extLst>
              <a:ext uri="{FF2B5EF4-FFF2-40B4-BE49-F238E27FC236}">
                <a16:creationId xmlns:a16="http://schemas.microsoft.com/office/drawing/2014/main" id="{A3FA7C4E-EA58-61F6-25EF-AB1F23DCD21A}"/>
              </a:ext>
            </a:extLst>
          </p:cNvPr>
          <p:cNvPicPr>
            <a:picLocks noChangeAspect="1"/>
          </p:cNvPicPr>
          <p:nvPr/>
        </p:nvPicPr>
        <p:blipFill>
          <a:blip r:embed="rId3"/>
          <a:stretch>
            <a:fillRect/>
          </a:stretch>
        </p:blipFill>
        <p:spPr>
          <a:xfrm>
            <a:off x="3137526" y="1523289"/>
            <a:ext cx="8268239" cy="4636748"/>
          </a:xfrm>
          <a:prstGeom prst="rect">
            <a:avLst/>
          </a:prstGeom>
          <a:ln>
            <a:noFill/>
          </a:ln>
          <a:effectLst>
            <a:outerShdw blurRad="292100" dist="139700" dir="2700000" algn="tl" rotWithShape="0">
              <a:srgbClr val="333333">
                <a:alpha val="65000"/>
              </a:srgbClr>
            </a:outerShdw>
          </a:effectLst>
        </p:spPr>
      </p:pic>
      <p:sp>
        <p:nvSpPr>
          <p:cNvPr id="7" name="Espace réservé du numéro de diapositive 6">
            <a:extLst>
              <a:ext uri="{FF2B5EF4-FFF2-40B4-BE49-F238E27FC236}">
                <a16:creationId xmlns:a16="http://schemas.microsoft.com/office/drawing/2014/main" id="{91070146-FFB8-9EAC-1D70-9EDF96C5EEC0}"/>
              </a:ext>
            </a:extLst>
          </p:cNvPr>
          <p:cNvSpPr>
            <a:spLocks noGrp="1"/>
          </p:cNvSpPr>
          <p:nvPr>
            <p:ph type="sldNum" sz="quarter" idx="12"/>
          </p:nvPr>
        </p:nvSpPr>
        <p:spPr>
          <a:xfrm>
            <a:off x="4722699" y="6353704"/>
            <a:ext cx="2743200" cy="365125"/>
          </a:xfrm>
        </p:spPr>
        <p:txBody>
          <a:bodyPr/>
          <a:lstStyle/>
          <a:p>
            <a:pPr algn="ctr"/>
            <a:fld id="{B8B23990-18F8-45D7-B2C5-E1923976F41A}" type="slidenum">
              <a:rPr lang="fr-FR" b="1" smtClean="0"/>
              <a:pPr algn="ctr"/>
              <a:t>12</a:t>
            </a:fld>
            <a:endParaRPr lang="fr-FR" b="1" dirty="0"/>
          </a:p>
        </p:txBody>
      </p:sp>
      <p:sp>
        <p:nvSpPr>
          <p:cNvPr id="3" name="ZoneTexte 2">
            <a:extLst>
              <a:ext uri="{FF2B5EF4-FFF2-40B4-BE49-F238E27FC236}">
                <a16:creationId xmlns:a16="http://schemas.microsoft.com/office/drawing/2014/main" id="{417AC632-C3FA-0AF4-9AE4-6DF1AEF5F2BF}"/>
              </a:ext>
            </a:extLst>
          </p:cNvPr>
          <p:cNvSpPr txBox="1"/>
          <p:nvPr/>
        </p:nvSpPr>
        <p:spPr>
          <a:xfrm>
            <a:off x="838200" y="1516299"/>
            <a:ext cx="2295154" cy="3600986"/>
          </a:xfrm>
          <a:prstGeom prst="rect">
            <a:avLst/>
          </a:prstGeom>
          <a:noFill/>
        </p:spPr>
        <p:txBody>
          <a:bodyPr wrap="square" rtlCol="0">
            <a:spAutoFit/>
          </a:bodyPr>
          <a:lstStyle/>
          <a:p>
            <a:pPr marL="171450" indent="-171450">
              <a:buFontTx/>
              <a:buChar char="-"/>
            </a:pPr>
            <a:r>
              <a:rPr lang="fr-FR" sz="1200" dirty="0">
                <a:latin typeface="Arial" panose="020B0604020202020204" pitchFamily="34" charset="0"/>
                <a:cs typeface="Arial" panose="020B0604020202020204" pitchFamily="34" charset="0"/>
              </a:rPr>
              <a:t>Au de la situation professionnelle, c’est le profil employé qui « Entrepreneur/ auto-entrepreneur » qui obtient le plus de crédit soit 27,9%.</a:t>
            </a:r>
          </a:p>
          <a:p>
            <a:pPr marL="171450" indent="-171450">
              <a:buFontTx/>
              <a:buChar char="-"/>
            </a:pPr>
            <a:r>
              <a:rPr lang="fr-FR" sz="1200" dirty="0">
                <a:latin typeface="Arial" panose="020B0604020202020204" pitchFamily="34" charset="0"/>
                <a:cs typeface="Arial" panose="020B0604020202020204" pitchFamily="34" charset="0"/>
              </a:rPr>
              <a:t>Au niveau de l’expérience professionnelle, c’est le profil « plus de 16 ans » qui obtient le plus de crédit, soit 28,6%.</a:t>
            </a:r>
          </a:p>
          <a:p>
            <a:pPr marL="171450" indent="-171450">
              <a:buFontTx/>
              <a:buChar char="-"/>
            </a:pPr>
            <a:r>
              <a:rPr lang="fr-FR" sz="1200" dirty="0">
                <a:latin typeface="Arial" panose="020B0604020202020204" pitchFamily="34" charset="0"/>
                <a:cs typeface="Arial" panose="020B0604020202020204" pitchFamily="34" charset="0"/>
              </a:rPr>
              <a:t>Au niveau de la durée du prêt, c’est la durée 20-30 mois qui obtient le plus de crédit, soit 29%</a:t>
            </a:r>
          </a:p>
          <a:p>
            <a:pPr marL="171450" indent="-171450">
              <a:buFontTx/>
              <a:buChar char="-"/>
            </a:pPr>
            <a:r>
              <a:rPr lang="fr-FR" sz="1200" dirty="0">
                <a:latin typeface="Arial" panose="020B0604020202020204" pitchFamily="34" charset="0"/>
                <a:cs typeface="Arial" panose="020B0604020202020204" pitchFamily="34" charset="0"/>
              </a:rPr>
              <a:t>Au niveau des Revenus, c’est la tranche la plus haute plus de 60K qui obtient le plus de crédit soit 53,6%.</a:t>
            </a:r>
          </a:p>
        </p:txBody>
      </p:sp>
    </p:spTree>
    <p:extLst>
      <p:ext uri="{BB962C8B-B14F-4D97-AF65-F5344CB8AC3E}">
        <p14:creationId xmlns:p14="http://schemas.microsoft.com/office/powerpoint/2010/main" val="1657731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F8E053-4F04-2E3D-88BC-FD1CA8461969}"/>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4D2C135-166B-7C66-2594-A6DC12A9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1340C855-BDAC-60EA-B146-2A936AC8E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64012AB7-C515-21B3-4440-6E4F8CC13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6F8A3FB-118C-77BF-161C-9DABF34429B6}"/>
              </a:ext>
            </a:extLst>
          </p:cNvPr>
          <p:cNvSpPr>
            <a:spLocks noGrp="1"/>
          </p:cNvSpPr>
          <p:nvPr>
            <p:ph type="title"/>
          </p:nvPr>
        </p:nvSpPr>
        <p:spPr>
          <a:xfrm>
            <a:off x="838200" y="681038"/>
            <a:ext cx="9471956" cy="478061"/>
          </a:xfrm>
        </p:spPr>
        <p:txBody>
          <a:bodyPr>
            <a:normAutofit/>
          </a:bodyPr>
          <a:lstStyle/>
          <a:p>
            <a:r>
              <a:rPr lang="fr-FR" sz="2400" b="1" dirty="0">
                <a:latin typeface="Arial" panose="020B0604020202020204" pitchFamily="34" charset="0"/>
                <a:cs typeface="Arial" panose="020B0604020202020204" pitchFamily="34" charset="0"/>
              </a:rPr>
              <a:t>6- </a:t>
            </a:r>
            <a:r>
              <a:rPr lang="fr-FR" sz="2000" b="1" dirty="0">
                <a:latin typeface="Arial" panose="020B0604020202020204" pitchFamily="34" charset="0"/>
                <a:cs typeface="Arial" panose="020B0604020202020204" pitchFamily="34" charset="0"/>
              </a:rPr>
              <a:t>Présentation des données sous Power Bi</a:t>
            </a:r>
          </a:p>
        </p:txBody>
      </p:sp>
      <p:pic>
        <p:nvPicPr>
          <p:cNvPr id="13" name="Espace réservé du contenu 12" descr="Une image contenant Police, affiche, Graphique, conception&#10;&#10;Le contenu généré par l’IA peut être incorrect.">
            <a:extLst>
              <a:ext uri="{FF2B5EF4-FFF2-40B4-BE49-F238E27FC236}">
                <a16:creationId xmlns:a16="http://schemas.microsoft.com/office/drawing/2014/main" id="{CC3B83D6-DA4F-6F2C-2A73-F98D0A264C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589" y="1875910"/>
            <a:ext cx="578186" cy="2886478"/>
          </a:xfrm>
        </p:spPr>
      </p:pic>
      <p:sp>
        <p:nvSpPr>
          <p:cNvPr id="14" name="ZoneTexte 13">
            <a:extLst>
              <a:ext uri="{FF2B5EF4-FFF2-40B4-BE49-F238E27FC236}">
                <a16:creationId xmlns:a16="http://schemas.microsoft.com/office/drawing/2014/main" id="{083B6BD6-69C3-232B-4E8E-F760A7C85240}"/>
              </a:ext>
            </a:extLst>
          </p:cNvPr>
          <p:cNvSpPr txBox="1"/>
          <p:nvPr/>
        </p:nvSpPr>
        <p:spPr>
          <a:xfrm>
            <a:off x="814498" y="1216862"/>
            <a:ext cx="10559603" cy="276999"/>
          </a:xfrm>
          <a:prstGeom prst="rect">
            <a:avLst/>
          </a:prstGeom>
          <a:noFill/>
        </p:spPr>
        <p:txBody>
          <a:bodyPr wrap="square" rtlCol="0">
            <a:spAutoFit/>
          </a:bodyPr>
          <a:lstStyle/>
          <a:p>
            <a:pPr algn="just"/>
            <a:r>
              <a:rPr lang="fr-FR" sz="1200" b="1" u="sng" dirty="0">
                <a:latin typeface="Arial" panose="020B0604020202020204" pitchFamily="34" charset="0"/>
                <a:cs typeface="Arial" panose="020B0604020202020204" pitchFamily="34" charset="0"/>
              </a:rPr>
              <a:t>6-3 Analyse Financière</a:t>
            </a:r>
          </a:p>
        </p:txBody>
      </p:sp>
      <p:pic>
        <p:nvPicPr>
          <p:cNvPr id="4" name="Image 3" descr="Une image contenant texte, capture d’écran, diagramme, nombre&#10;&#10;Le contenu généré par l’IA peut être incorrect.">
            <a:extLst>
              <a:ext uri="{FF2B5EF4-FFF2-40B4-BE49-F238E27FC236}">
                <a16:creationId xmlns:a16="http://schemas.microsoft.com/office/drawing/2014/main" id="{F0735310-62E1-D5F4-8A82-3683E30DD377}"/>
              </a:ext>
            </a:extLst>
          </p:cNvPr>
          <p:cNvPicPr>
            <a:picLocks noChangeAspect="1"/>
          </p:cNvPicPr>
          <p:nvPr/>
        </p:nvPicPr>
        <p:blipFill>
          <a:blip r:embed="rId3"/>
          <a:stretch>
            <a:fillRect/>
          </a:stretch>
        </p:blipFill>
        <p:spPr>
          <a:xfrm>
            <a:off x="3138653" y="1526226"/>
            <a:ext cx="8269374" cy="4650736"/>
          </a:xfrm>
          <a:prstGeom prst="rect">
            <a:avLst/>
          </a:prstGeom>
          <a:ln>
            <a:noFill/>
          </a:ln>
          <a:effectLst>
            <a:outerShdw blurRad="292100" dist="139700" dir="2700000" algn="tl" rotWithShape="0">
              <a:srgbClr val="333333">
                <a:alpha val="65000"/>
              </a:srgbClr>
            </a:outerShdw>
          </a:effectLst>
        </p:spPr>
      </p:pic>
      <p:sp>
        <p:nvSpPr>
          <p:cNvPr id="7" name="Espace réservé du numéro de diapositive 6">
            <a:extLst>
              <a:ext uri="{FF2B5EF4-FFF2-40B4-BE49-F238E27FC236}">
                <a16:creationId xmlns:a16="http://schemas.microsoft.com/office/drawing/2014/main" id="{F114055D-FC8D-8B4F-8864-7599A42F9074}"/>
              </a:ext>
            </a:extLst>
          </p:cNvPr>
          <p:cNvSpPr>
            <a:spLocks noGrp="1"/>
          </p:cNvSpPr>
          <p:nvPr>
            <p:ph type="sldNum" sz="quarter" idx="12"/>
          </p:nvPr>
        </p:nvSpPr>
        <p:spPr>
          <a:xfrm>
            <a:off x="4722699" y="6362016"/>
            <a:ext cx="2743200" cy="365125"/>
          </a:xfrm>
        </p:spPr>
        <p:txBody>
          <a:bodyPr/>
          <a:lstStyle/>
          <a:p>
            <a:pPr algn="ctr"/>
            <a:fld id="{B8B23990-18F8-45D7-B2C5-E1923976F41A}" type="slidenum">
              <a:rPr lang="fr-FR" b="1" smtClean="0"/>
              <a:pPr algn="ctr"/>
              <a:t>13</a:t>
            </a:fld>
            <a:endParaRPr lang="fr-FR" b="1"/>
          </a:p>
        </p:txBody>
      </p:sp>
      <p:sp>
        <p:nvSpPr>
          <p:cNvPr id="3" name="ZoneTexte 2">
            <a:extLst>
              <a:ext uri="{FF2B5EF4-FFF2-40B4-BE49-F238E27FC236}">
                <a16:creationId xmlns:a16="http://schemas.microsoft.com/office/drawing/2014/main" id="{33B116F2-3EE0-C84A-E388-1D2E3FA17A37}"/>
              </a:ext>
            </a:extLst>
          </p:cNvPr>
          <p:cNvSpPr txBox="1"/>
          <p:nvPr/>
        </p:nvSpPr>
        <p:spPr>
          <a:xfrm>
            <a:off x="783973" y="1529944"/>
            <a:ext cx="2264027" cy="4154984"/>
          </a:xfrm>
          <a:prstGeom prst="rect">
            <a:avLst/>
          </a:prstGeom>
          <a:noFill/>
        </p:spPr>
        <p:txBody>
          <a:bodyPr wrap="square" rtlCol="0">
            <a:spAutoFit/>
          </a:bodyPr>
          <a:lstStyle/>
          <a:p>
            <a:pPr marL="171450" indent="-171450">
              <a:buFontTx/>
              <a:buChar char="-"/>
            </a:pPr>
            <a:r>
              <a:rPr lang="fr-FR" sz="1200" dirty="0">
                <a:latin typeface="Arial" panose="020B0604020202020204" pitchFamily="34" charset="0"/>
                <a:cs typeface="Arial" panose="020B0604020202020204" pitchFamily="34" charset="0"/>
              </a:rPr>
              <a:t>Au niveau de la valeur du compte courant et du compte épargne, nous avons une distribution en entre 23% et 24% pour chaque profil. </a:t>
            </a:r>
          </a:p>
          <a:p>
            <a:pPr marL="171450" indent="-171450">
              <a:buFontTx/>
              <a:buChar char="-"/>
            </a:pPr>
            <a:r>
              <a:rPr lang="fr-FR" sz="1200" dirty="0">
                <a:latin typeface="Arial" panose="020B0604020202020204" pitchFamily="34" charset="0"/>
                <a:cs typeface="Arial" panose="020B0604020202020204" pitchFamily="34" charset="0"/>
              </a:rPr>
              <a:t>Concernant la valeur Nette, c’est le profil ayant le plus d’économie qui obtient le plus grand nombre de crédit soit 39,8%.</a:t>
            </a:r>
          </a:p>
          <a:p>
            <a:pPr marL="171450" indent="-171450">
              <a:buFontTx/>
              <a:buChar char="-"/>
            </a:pPr>
            <a:r>
              <a:rPr lang="fr-FR" sz="1200" dirty="0">
                <a:latin typeface="Arial" panose="020B0604020202020204" pitchFamily="34" charset="0"/>
                <a:cs typeface="Arial" panose="020B0604020202020204" pitchFamily="34" charset="0"/>
              </a:rPr>
              <a:t>Concernant le aux d’endettement, c’est le profil ayant un taux inferieur ou égal a 15% de ses revenus mensuels qui obtient le plus de crédit soit 75,7%. C’est le critère ayant le taux de succès le plus élevé en dehors du ‘</a:t>
            </a:r>
            <a:r>
              <a:rPr lang="fr-FR" sz="1200" dirty="0" err="1">
                <a:latin typeface="Arial" panose="020B0604020202020204" pitchFamily="34" charset="0"/>
                <a:cs typeface="Arial" panose="020B0604020202020204" pitchFamily="34" charset="0"/>
              </a:rPr>
              <a:t>RiskScore</a:t>
            </a:r>
            <a:r>
              <a:rPr lang="fr-FR" sz="1200" dirty="0">
                <a:latin typeface="Arial" panose="020B0604020202020204" pitchFamily="34" charset="0"/>
                <a:cs typeface="Arial" panose="020B0604020202020204" pitchFamily="34" charset="0"/>
              </a:rPr>
              <a:t>’ qui un élément de calcul de la banque  </a:t>
            </a:r>
          </a:p>
        </p:txBody>
      </p:sp>
    </p:spTree>
    <p:extLst>
      <p:ext uri="{BB962C8B-B14F-4D97-AF65-F5344CB8AC3E}">
        <p14:creationId xmlns:p14="http://schemas.microsoft.com/office/powerpoint/2010/main" val="2954290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584CC4-35EF-6710-00D5-997D947D37A6}"/>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5E000F5-8EE2-513E-41FA-F32C970B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1C6A34C4-826E-4245-5DE6-5B6573094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535ACA7-223C-1353-730D-2741381AD7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7CE7918-AFC0-58E4-9883-6ADF4DDA0FC5}"/>
              </a:ext>
            </a:extLst>
          </p:cNvPr>
          <p:cNvSpPr>
            <a:spLocks noGrp="1"/>
          </p:cNvSpPr>
          <p:nvPr>
            <p:ph type="title"/>
          </p:nvPr>
        </p:nvSpPr>
        <p:spPr>
          <a:xfrm>
            <a:off x="838200" y="681038"/>
            <a:ext cx="9471956" cy="478061"/>
          </a:xfrm>
        </p:spPr>
        <p:txBody>
          <a:bodyPr>
            <a:normAutofit/>
          </a:bodyPr>
          <a:lstStyle/>
          <a:p>
            <a:r>
              <a:rPr lang="fr-FR" sz="2400" b="1" dirty="0">
                <a:latin typeface="Arial" panose="020B0604020202020204" pitchFamily="34" charset="0"/>
                <a:cs typeface="Arial" panose="020B0604020202020204" pitchFamily="34" charset="0"/>
              </a:rPr>
              <a:t>6- </a:t>
            </a:r>
            <a:r>
              <a:rPr lang="fr-FR" sz="2000" b="1" dirty="0">
                <a:latin typeface="Arial" panose="020B0604020202020204" pitchFamily="34" charset="0"/>
                <a:cs typeface="Arial" panose="020B0604020202020204" pitchFamily="34" charset="0"/>
              </a:rPr>
              <a:t>Présentation des données sous Power Bi</a:t>
            </a:r>
          </a:p>
        </p:txBody>
      </p:sp>
      <p:pic>
        <p:nvPicPr>
          <p:cNvPr id="13" name="Espace réservé du contenu 12" descr="Une image contenant Police, affiche, Graphique, conception&#10;&#10;Le contenu généré par l’IA peut être incorrect.">
            <a:extLst>
              <a:ext uri="{FF2B5EF4-FFF2-40B4-BE49-F238E27FC236}">
                <a16:creationId xmlns:a16="http://schemas.microsoft.com/office/drawing/2014/main" id="{8A527E2D-4F85-3A9A-2957-A3F0B84101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589" y="1875910"/>
            <a:ext cx="578186" cy="2886478"/>
          </a:xfrm>
        </p:spPr>
      </p:pic>
      <p:sp>
        <p:nvSpPr>
          <p:cNvPr id="14" name="ZoneTexte 13">
            <a:extLst>
              <a:ext uri="{FF2B5EF4-FFF2-40B4-BE49-F238E27FC236}">
                <a16:creationId xmlns:a16="http://schemas.microsoft.com/office/drawing/2014/main" id="{74A34DF9-0E50-FA65-2E1E-94C9623DCAAE}"/>
              </a:ext>
            </a:extLst>
          </p:cNvPr>
          <p:cNvSpPr txBox="1"/>
          <p:nvPr/>
        </p:nvSpPr>
        <p:spPr>
          <a:xfrm>
            <a:off x="814498" y="1216862"/>
            <a:ext cx="10559603" cy="276999"/>
          </a:xfrm>
          <a:prstGeom prst="rect">
            <a:avLst/>
          </a:prstGeom>
          <a:noFill/>
        </p:spPr>
        <p:txBody>
          <a:bodyPr wrap="square" rtlCol="0">
            <a:spAutoFit/>
          </a:bodyPr>
          <a:lstStyle/>
          <a:p>
            <a:pPr algn="just"/>
            <a:r>
              <a:rPr lang="fr-FR" sz="1200" b="1" u="sng" dirty="0">
                <a:latin typeface="Arial" panose="020B0604020202020204" pitchFamily="34" charset="0"/>
                <a:cs typeface="Arial" panose="020B0604020202020204" pitchFamily="34" charset="0"/>
              </a:rPr>
              <a:t>6-4 Analyse Financière</a:t>
            </a:r>
          </a:p>
        </p:txBody>
      </p:sp>
      <p:pic>
        <p:nvPicPr>
          <p:cNvPr id="5" name="Image 4" descr="Une image contenant texte, capture d’écran, diagramme, logiciel&#10;&#10;Le contenu généré par l’IA peut être incorrect.">
            <a:extLst>
              <a:ext uri="{FF2B5EF4-FFF2-40B4-BE49-F238E27FC236}">
                <a16:creationId xmlns:a16="http://schemas.microsoft.com/office/drawing/2014/main" id="{4A89886E-BE9E-C099-75D1-D5E9EC16D8C4}"/>
              </a:ext>
            </a:extLst>
          </p:cNvPr>
          <p:cNvPicPr>
            <a:picLocks noChangeAspect="1"/>
          </p:cNvPicPr>
          <p:nvPr/>
        </p:nvPicPr>
        <p:blipFill>
          <a:blip r:embed="rId4"/>
          <a:stretch>
            <a:fillRect/>
          </a:stretch>
        </p:blipFill>
        <p:spPr>
          <a:xfrm>
            <a:off x="3045336" y="1476944"/>
            <a:ext cx="8357001" cy="4700018"/>
          </a:xfrm>
          <a:prstGeom prst="rect">
            <a:avLst/>
          </a:prstGeom>
          <a:ln>
            <a:noFill/>
          </a:ln>
          <a:effectLst>
            <a:outerShdw blurRad="292100" dist="139700" dir="2700000" algn="tl" rotWithShape="0">
              <a:srgbClr val="333333">
                <a:alpha val="65000"/>
              </a:srgbClr>
            </a:outerShdw>
          </a:effectLst>
        </p:spPr>
      </p:pic>
      <p:sp>
        <p:nvSpPr>
          <p:cNvPr id="7" name="Espace réservé du numéro de diapositive 6">
            <a:extLst>
              <a:ext uri="{FF2B5EF4-FFF2-40B4-BE49-F238E27FC236}">
                <a16:creationId xmlns:a16="http://schemas.microsoft.com/office/drawing/2014/main" id="{0A430882-8558-512D-BF52-ADA697C2F5E3}"/>
              </a:ext>
            </a:extLst>
          </p:cNvPr>
          <p:cNvSpPr>
            <a:spLocks noGrp="1"/>
          </p:cNvSpPr>
          <p:nvPr>
            <p:ph type="sldNum" sz="quarter" idx="12"/>
          </p:nvPr>
        </p:nvSpPr>
        <p:spPr>
          <a:xfrm>
            <a:off x="4722698" y="6353704"/>
            <a:ext cx="2743200" cy="365125"/>
          </a:xfrm>
        </p:spPr>
        <p:txBody>
          <a:bodyPr/>
          <a:lstStyle/>
          <a:p>
            <a:pPr algn="ctr"/>
            <a:fld id="{B8B23990-18F8-45D7-B2C5-E1923976F41A}" type="slidenum">
              <a:rPr lang="fr-FR" b="1" smtClean="0"/>
              <a:pPr algn="ctr"/>
              <a:t>14</a:t>
            </a:fld>
            <a:endParaRPr lang="fr-FR" b="1"/>
          </a:p>
        </p:txBody>
      </p:sp>
      <p:sp>
        <p:nvSpPr>
          <p:cNvPr id="3" name="ZoneTexte 2">
            <a:extLst>
              <a:ext uri="{FF2B5EF4-FFF2-40B4-BE49-F238E27FC236}">
                <a16:creationId xmlns:a16="http://schemas.microsoft.com/office/drawing/2014/main" id="{E980AC59-8F1A-E9D5-B35C-15AB834246A1}"/>
              </a:ext>
            </a:extLst>
          </p:cNvPr>
          <p:cNvSpPr txBox="1"/>
          <p:nvPr/>
        </p:nvSpPr>
        <p:spPr>
          <a:xfrm>
            <a:off x="783973" y="1529944"/>
            <a:ext cx="2264027" cy="3970318"/>
          </a:xfrm>
          <a:prstGeom prst="rect">
            <a:avLst/>
          </a:prstGeom>
          <a:noFill/>
        </p:spPr>
        <p:txBody>
          <a:bodyPr wrap="square" rtlCol="0">
            <a:spAutoFit/>
          </a:bodyPr>
          <a:lstStyle/>
          <a:p>
            <a:pPr marL="171450" indent="-171450">
              <a:buFontTx/>
              <a:buChar char="-"/>
            </a:pPr>
            <a:r>
              <a:rPr lang="fr-FR" sz="1200" dirty="0">
                <a:latin typeface="Arial" panose="020B0604020202020204" pitchFamily="34" charset="0"/>
                <a:cs typeface="Arial" panose="020B0604020202020204" pitchFamily="34" charset="0"/>
              </a:rPr>
              <a:t>Le « </a:t>
            </a:r>
            <a:r>
              <a:rPr lang="fr-FR" sz="1200" dirty="0" err="1">
                <a:latin typeface="Arial" panose="020B0604020202020204" pitchFamily="34" charset="0"/>
                <a:cs typeface="Arial" panose="020B0604020202020204" pitchFamily="34" charset="0"/>
              </a:rPr>
              <a:t>CreditScore</a:t>
            </a:r>
            <a:r>
              <a:rPr lang="fr-FR" sz="1200" dirty="0">
                <a:latin typeface="Arial" panose="020B0604020202020204" pitchFamily="34" charset="0"/>
                <a:cs typeface="Arial" panose="020B0604020202020204" pitchFamily="34" charset="0"/>
              </a:rPr>
              <a:t> »avec le profil bon obtient le meilleur taux d’acceptation, soit 18,4%.</a:t>
            </a:r>
          </a:p>
          <a:p>
            <a:pPr marL="171450" indent="-171450">
              <a:buFontTx/>
              <a:buChar char="-"/>
            </a:pPr>
            <a:r>
              <a:rPr lang="fr-FR" sz="1200" dirty="0">
                <a:latin typeface="Arial" panose="020B0604020202020204" pitchFamily="34" charset="0"/>
                <a:cs typeface="Arial" panose="020B0604020202020204" pitchFamily="34" charset="0"/>
              </a:rPr>
              <a:t>Le « </a:t>
            </a:r>
            <a:r>
              <a:rPr lang="fr-FR" sz="1200" dirty="0" err="1">
                <a:latin typeface="Arial" panose="020B0604020202020204" pitchFamily="34" charset="0"/>
                <a:cs typeface="Arial" panose="020B0604020202020204" pitchFamily="34" charset="0"/>
              </a:rPr>
              <a:t>RiskScore</a:t>
            </a:r>
            <a:r>
              <a:rPr lang="fr-FR" sz="1200" dirty="0">
                <a:latin typeface="Arial" panose="020B0604020202020204" pitchFamily="34" charset="0"/>
                <a:cs typeface="Arial" panose="020B0604020202020204" pitchFamily="34" charset="0"/>
              </a:rPr>
              <a:t> » avec le profil « Faible » obtient  </a:t>
            </a:r>
            <a:r>
              <a:rPr lang="fr-FR" sz="1200" b="1" dirty="0">
                <a:latin typeface="Arial" panose="020B0604020202020204" pitchFamily="34" charset="0"/>
                <a:cs typeface="Arial" panose="020B0604020202020204" pitchFamily="34" charset="0"/>
              </a:rPr>
              <a:t>le meilleur taux d’acceptation, soit 98,2%</a:t>
            </a:r>
            <a:r>
              <a:rPr lang="fr-FR" sz="1200" dirty="0">
                <a:latin typeface="Arial" panose="020B0604020202020204" pitchFamily="34" charset="0"/>
                <a:cs typeface="Arial" panose="020B0604020202020204" pitchFamily="34" charset="0"/>
              </a:rPr>
              <a:t>. Cela signifie que ce critère est déterminant dans l’obtention du crédit.</a:t>
            </a:r>
          </a:p>
          <a:p>
            <a:pPr marL="171450" indent="-171450">
              <a:buFontTx/>
              <a:buChar char="-"/>
            </a:pPr>
            <a:r>
              <a:rPr lang="fr-FR" sz="1200" dirty="0">
                <a:latin typeface="Arial" panose="020B0604020202020204" pitchFamily="34" charset="0"/>
                <a:cs typeface="Arial" panose="020B0604020202020204" pitchFamily="34" charset="0"/>
              </a:rPr>
              <a:t> La durée des crédits obtenus dépassant les 20 mois a le taux d’acceptation le plus important soit 11,5%.</a:t>
            </a:r>
          </a:p>
          <a:p>
            <a:pPr marL="171450" indent="-171450">
              <a:buFontTx/>
              <a:buChar char="-"/>
            </a:pPr>
            <a:r>
              <a:rPr lang="fr-FR" sz="1200" dirty="0">
                <a:latin typeface="Arial" panose="020B0604020202020204" pitchFamily="34" charset="0"/>
                <a:cs typeface="Arial" panose="020B0604020202020204" pitchFamily="34" charset="0"/>
              </a:rPr>
              <a:t>Le critère « Motif Prêt » avec le profil « Auto » et « Education » ont le taux d’acceptation les plus importants. Soit 9,5% et 9,9%.</a:t>
            </a:r>
          </a:p>
        </p:txBody>
      </p:sp>
    </p:spTree>
    <p:extLst>
      <p:ext uri="{BB962C8B-B14F-4D97-AF65-F5344CB8AC3E}">
        <p14:creationId xmlns:p14="http://schemas.microsoft.com/office/powerpoint/2010/main" val="2354891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9827FFE-938C-4D20-E098-363FC1D9B08B}"/>
              </a:ext>
            </a:extLst>
          </p:cNvPr>
          <p:cNvSpPr>
            <a:spLocks noGrp="1"/>
          </p:cNvSpPr>
          <p:nvPr>
            <p:ph type="title"/>
          </p:nvPr>
        </p:nvSpPr>
        <p:spPr>
          <a:xfrm>
            <a:off x="838200" y="681038"/>
            <a:ext cx="9471956" cy="478061"/>
          </a:xfrm>
        </p:spPr>
        <p:txBody>
          <a:bodyPr>
            <a:normAutofit/>
          </a:bodyPr>
          <a:lstStyle/>
          <a:p>
            <a:r>
              <a:rPr lang="fr-FR" sz="2400" b="1" dirty="0">
                <a:latin typeface="Arial" panose="020B0604020202020204" pitchFamily="34" charset="0"/>
                <a:cs typeface="Arial" panose="020B0604020202020204" pitchFamily="34" charset="0"/>
              </a:rPr>
              <a:t>Table des Matières</a:t>
            </a:r>
            <a:endParaRPr lang="fr-FR" sz="2000" b="1" dirty="0">
              <a:latin typeface="Arial" panose="020B0604020202020204" pitchFamily="34" charset="0"/>
              <a:cs typeface="Arial" panose="020B0604020202020204" pitchFamily="34" charset="0"/>
            </a:endParaRPr>
          </a:p>
        </p:txBody>
      </p:sp>
      <p:pic>
        <p:nvPicPr>
          <p:cNvPr id="13" name="Espace réservé du contenu 12" descr="Une image contenant Police, affiche, Graphique, conception&#10;&#10;Le contenu généré par l’IA peut être incorrect.">
            <a:extLst>
              <a:ext uri="{FF2B5EF4-FFF2-40B4-BE49-F238E27FC236}">
                <a16:creationId xmlns:a16="http://schemas.microsoft.com/office/drawing/2014/main" id="{711729B6-51A1-C3AC-BB9A-F078448644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589" y="1875910"/>
            <a:ext cx="578186" cy="2886478"/>
          </a:xfrm>
        </p:spPr>
      </p:pic>
      <p:sp>
        <p:nvSpPr>
          <p:cNvPr id="4" name="Espace réservé du numéro de diapositive 3">
            <a:extLst>
              <a:ext uri="{FF2B5EF4-FFF2-40B4-BE49-F238E27FC236}">
                <a16:creationId xmlns:a16="http://schemas.microsoft.com/office/drawing/2014/main" id="{D495903A-A2E9-C925-BBB2-F898E26E93D6}"/>
              </a:ext>
            </a:extLst>
          </p:cNvPr>
          <p:cNvSpPr>
            <a:spLocks noGrp="1"/>
          </p:cNvSpPr>
          <p:nvPr>
            <p:ph type="sldNum" sz="quarter" idx="12"/>
          </p:nvPr>
        </p:nvSpPr>
        <p:spPr>
          <a:xfrm>
            <a:off x="4722699" y="6391581"/>
            <a:ext cx="2743200" cy="365125"/>
          </a:xfrm>
        </p:spPr>
        <p:txBody>
          <a:bodyPr/>
          <a:lstStyle/>
          <a:p>
            <a:pPr algn="ctr"/>
            <a:fld id="{B8B23990-18F8-45D7-B2C5-E1923976F41A}" type="slidenum">
              <a:rPr lang="fr-FR" b="1" smtClean="0">
                <a:latin typeface="Arial" panose="020B0604020202020204" pitchFamily="34" charset="0"/>
                <a:cs typeface="Arial" panose="020B0604020202020204" pitchFamily="34" charset="0"/>
              </a:rPr>
              <a:pPr algn="ctr"/>
              <a:t>2</a:t>
            </a:fld>
            <a:endParaRPr lang="fr-FR" b="1" dirty="0">
              <a:latin typeface="Arial" panose="020B0604020202020204" pitchFamily="34" charset="0"/>
              <a:cs typeface="Arial" panose="020B0604020202020204" pitchFamily="34" charset="0"/>
            </a:endParaRPr>
          </a:p>
        </p:txBody>
      </p:sp>
      <p:graphicFrame>
        <p:nvGraphicFramePr>
          <p:cNvPr id="27" name="ZoneTexte 13">
            <a:extLst>
              <a:ext uri="{FF2B5EF4-FFF2-40B4-BE49-F238E27FC236}">
                <a16:creationId xmlns:a16="http://schemas.microsoft.com/office/drawing/2014/main" id="{B498F0B2-2D7B-E3F2-8A20-2AE45512B842}"/>
              </a:ext>
            </a:extLst>
          </p:cNvPr>
          <p:cNvGraphicFramePr/>
          <p:nvPr>
            <p:extLst>
              <p:ext uri="{D42A27DB-BD31-4B8C-83A1-F6EECF244321}">
                <p14:modId xmlns:p14="http://schemas.microsoft.com/office/powerpoint/2010/main" val="2919007776"/>
              </p:ext>
            </p:extLst>
          </p:nvPr>
        </p:nvGraphicFramePr>
        <p:xfrm>
          <a:off x="836499" y="1321636"/>
          <a:ext cx="10515601" cy="48495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49052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171158-E701-A907-AF91-D11E2977B4C0}"/>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BE2EECD-381C-1EDE-850E-C8CE1806B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68D27577-015F-9D79-FEB3-71801872F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EB4B122-1247-0E5B-EC1F-98DE9CFF1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4D04043-D52D-6E2E-CE4F-BD29C4D02014}"/>
              </a:ext>
            </a:extLst>
          </p:cNvPr>
          <p:cNvSpPr>
            <a:spLocks noGrp="1"/>
          </p:cNvSpPr>
          <p:nvPr>
            <p:ph type="title"/>
          </p:nvPr>
        </p:nvSpPr>
        <p:spPr>
          <a:xfrm>
            <a:off x="838200" y="681038"/>
            <a:ext cx="9471956" cy="478061"/>
          </a:xfrm>
        </p:spPr>
        <p:txBody>
          <a:bodyPr>
            <a:normAutofit/>
          </a:bodyPr>
          <a:lstStyle/>
          <a:p>
            <a:r>
              <a:rPr lang="fr-FR" sz="2400" b="1" dirty="0">
                <a:latin typeface="Arial" panose="020B0604020202020204" pitchFamily="34" charset="0"/>
                <a:cs typeface="Arial" panose="020B0604020202020204" pitchFamily="34" charset="0"/>
              </a:rPr>
              <a:t>1- </a:t>
            </a:r>
            <a:r>
              <a:rPr lang="fr-FR" sz="2000" b="1" dirty="0">
                <a:latin typeface="Arial" panose="020B0604020202020204" pitchFamily="34" charset="0"/>
                <a:cs typeface="Arial" panose="020B0604020202020204" pitchFamily="34" charset="0"/>
              </a:rPr>
              <a:t>Présentation</a:t>
            </a:r>
          </a:p>
        </p:txBody>
      </p:sp>
      <p:pic>
        <p:nvPicPr>
          <p:cNvPr id="13" name="Espace réservé du contenu 12" descr="Une image contenant Police, affiche, Graphique, conception&#10;&#10;Le contenu généré par l’IA peut être incorrect.">
            <a:extLst>
              <a:ext uri="{FF2B5EF4-FFF2-40B4-BE49-F238E27FC236}">
                <a16:creationId xmlns:a16="http://schemas.microsoft.com/office/drawing/2014/main" id="{1E8C719C-BD89-9349-15E3-0BF87A40AC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589" y="1875910"/>
            <a:ext cx="578186" cy="2886478"/>
          </a:xfrm>
        </p:spPr>
      </p:pic>
      <p:sp>
        <p:nvSpPr>
          <p:cNvPr id="14" name="ZoneTexte 13">
            <a:extLst>
              <a:ext uri="{FF2B5EF4-FFF2-40B4-BE49-F238E27FC236}">
                <a16:creationId xmlns:a16="http://schemas.microsoft.com/office/drawing/2014/main" id="{0D311039-CACE-81FF-F32E-3537B11CC5A4}"/>
              </a:ext>
            </a:extLst>
          </p:cNvPr>
          <p:cNvSpPr txBox="1"/>
          <p:nvPr/>
        </p:nvSpPr>
        <p:spPr>
          <a:xfrm>
            <a:off x="838200" y="1178822"/>
            <a:ext cx="10559603" cy="2843855"/>
          </a:xfrm>
          <a:prstGeom prst="rect">
            <a:avLst/>
          </a:prstGeom>
          <a:noFill/>
        </p:spPr>
        <p:txBody>
          <a:bodyPr wrap="square" rtlCol="0">
            <a:spAutoFit/>
          </a:bodyPr>
          <a:lstStyle/>
          <a:p>
            <a:pPr algn="just"/>
            <a:r>
              <a:rPr lang="fr-FR" sz="1200" dirty="0">
                <a:latin typeface="Arial" panose="020B0604020202020204" pitchFamily="34" charset="0"/>
                <a:cs typeface="Arial" panose="020B0604020202020204" pitchFamily="34" charset="0"/>
              </a:rPr>
              <a:t>	Dans le cadre du rapport final de la formation de « Data </a:t>
            </a:r>
            <a:r>
              <a:rPr lang="fr-FR" sz="1200" dirty="0" err="1">
                <a:latin typeface="Arial" panose="020B0604020202020204" pitchFamily="34" charset="0"/>
                <a:cs typeface="Arial" panose="020B0604020202020204" pitchFamily="34" charset="0"/>
              </a:rPr>
              <a:t>Analyst</a:t>
            </a:r>
            <a:r>
              <a:rPr lang="fr-FR" sz="1200" dirty="0">
                <a:latin typeface="Arial" panose="020B0604020202020204" pitchFamily="34" charset="0"/>
                <a:cs typeface="Arial" panose="020B0604020202020204" pitchFamily="34" charset="0"/>
              </a:rPr>
              <a:t> » auprès de  </a:t>
            </a:r>
            <a:r>
              <a:rPr lang="fr-FR" sz="1200" b="1" dirty="0" err="1">
                <a:latin typeface="Arial" panose="020B0604020202020204" pitchFamily="34" charset="0"/>
                <a:cs typeface="Arial" panose="020B0604020202020204" pitchFamily="34" charset="0"/>
              </a:rPr>
              <a:t>DataSuits</a:t>
            </a:r>
            <a:r>
              <a:rPr lang="fr-FR" sz="1200" dirty="0">
                <a:latin typeface="Arial" panose="020B0604020202020204" pitchFamily="34" charset="0"/>
                <a:cs typeface="Arial" panose="020B0604020202020204" pitchFamily="34" charset="0"/>
              </a:rPr>
              <a:t>, j’ai choisi d’utiliser un jeu de données publique sur les données  personnelles financières permettant de développer des modèles prédicatifs pour l’évaluation des risques bancaires. Je vais l’utiliser pour :</a:t>
            </a:r>
          </a:p>
          <a:p>
            <a:pPr marL="628650" lvl="1" indent="-171450" algn="just">
              <a:buFont typeface="Arial" panose="020B0604020202020204" pitchFamily="34" charset="0"/>
              <a:buChar char="•"/>
            </a:pPr>
            <a:r>
              <a:rPr lang="fr-FR" sz="1200" dirty="0">
                <a:latin typeface="Arial" panose="020B0604020202020204" pitchFamily="34" charset="0"/>
                <a:cs typeface="Arial" panose="020B0604020202020204" pitchFamily="34" charset="0"/>
              </a:rPr>
              <a:t>Régression du score de risque : Prédire un score de risque continu associé à la probabilité de défaut de paiement ou d’instabilité financière de chaque individu.</a:t>
            </a:r>
          </a:p>
          <a:p>
            <a:pPr marL="628650" lvl="1" indent="-171450" algn="just">
              <a:buFont typeface="Arial" panose="020B0604020202020204" pitchFamily="34" charset="0"/>
              <a:buChar char="•"/>
            </a:pPr>
            <a:r>
              <a:rPr lang="fr-FR" sz="1200" dirty="0">
                <a:latin typeface="Arial" panose="020B0604020202020204" pitchFamily="34" charset="0"/>
                <a:cs typeface="Arial" panose="020B0604020202020204" pitchFamily="34" charset="0"/>
              </a:rPr>
              <a:t>Classification binaire : Déterminer le résultat binaire de l’approbation d’un prêt, indiquant si un demandeur est susceptible d’être approuvé ou refusé pour un prêt.</a:t>
            </a:r>
          </a:p>
          <a:p>
            <a:pPr>
              <a:lnSpc>
                <a:spcPct val="90000"/>
              </a:lnSpc>
              <a:spcBef>
                <a:spcPct val="0"/>
              </a:spcBef>
            </a:pPr>
            <a:r>
              <a:rPr lang="fr-FR" sz="1200" b="1" u="sng" dirty="0">
                <a:latin typeface="Arial" panose="020B0604020202020204" pitchFamily="34" charset="0"/>
                <a:ea typeface="+mj-ea"/>
                <a:cs typeface="Arial" panose="020B0604020202020204" pitchFamily="34" charset="0"/>
              </a:rPr>
              <a:t>1-1 Jeu de données</a:t>
            </a:r>
          </a:p>
          <a:p>
            <a:r>
              <a:rPr lang="fr-FR" sz="1200" dirty="0">
                <a:latin typeface="Arial" panose="020B0604020202020204" pitchFamily="34" charset="0"/>
                <a:cs typeface="Arial" panose="020B0604020202020204" pitchFamily="34" charset="0"/>
              </a:rPr>
              <a:t>	Le jeu de données retenue est Loan.csv (</a:t>
            </a:r>
            <a:r>
              <a:rPr lang="fr-FR" sz="1200" dirty="0">
                <a:latin typeface="Arial" panose="020B0604020202020204" pitchFamily="34" charset="0"/>
                <a:cs typeface="Arial" panose="020B0604020202020204" pitchFamily="34" charset="0"/>
                <a:hlinkClick r:id="rId3"/>
              </a:rPr>
              <a:t>https://www.kaggle.com/datasets/lorenzozoppelletto/financial-risk-for-loan-approval/data</a:t>
            </a:r>
            <a:r>
              <a:rPr lang="fr-FR" sz="1200" dirty="0">
                <a:latin typeface="Arial" panose="020B0604020202020204" pitchFamily="34" charset="0"/>
                <a:cs typeface="Arial" panose="020B0604020202020204" pitchFamily="34" charset="0"/>
              </a:rPr>
              <a:t>). Le fichier </a:t>
            </a:r>
            <a:r>
              <a:rPr lang="fr-FR" sz="1200" b="1" dirty="0">
                <a:latin typeface="Arial" panose="020B0604020202020204" pitchFamily="34" charset="0"/>
                <a:cs typeface="Arial" panose="020B0604020202020204" pitchFamily="34" charset="0"/>
              </a:rPr>
              <a:t>Loan.csv </a:t>
            </a:r>
            <a:r>
              <a:rPr lang="fr-FR" sz="1200" dirty="0">
                <a:latin typeface="Arial" panose="020B0604020202020204" pitchFamily="34" charset="0"/>
                <a:cs typeface="Arial" panose="020B0604020202020204" pitchFamily="34" charset="0"/>
              </a:rPr>
              <a:t>contient 36 colonnes et 20 000 enregistrements. Une phase de traduction est réalisée sur les colonnes origines afin de simplifier l’usage de ces colonnes dans les différents processus d’analyse.</a:t>
            </a:r>
          </a:p>
          <a:p>
            <a:r>
              <a:rPr lang="fr-FR" sz="1200" dirty="0">
                <a:latin typeface="Arial" panose="020B0604020202020204" pitchFamily="34" charset="0"/>
                <a:cs typeface="Arial" panose="020B0604020202020204" pitchFamily="34" charset="0"/>
              </a:rPr>
              <a:t>	Les données comprennent de nombreuses informations, nous allons les présenter en les regroupant par type d’information : </a:t>
            </a:r>
            <a:r>
              <a:rPr lang="fr-FR" sz="1200" i="1" dirty="0">
                <a:latin typeface="Arial" panose="020B0604020202020204" pitchFamily="34" charset="0"/>
                <a:cs typeface="Arial" panose="020B0604020202020204" pitchFamily="34" charset="0"/>
              </a:rPr>
              <a:t>Temporelles, Démographiques, Emplois et Revenus, logements, Financières, Charges et endettement, Crédit, Prêt, Risque</a:t>
            </a:r>
            <a:r>
              <a:rPr lang="fr-FR" sz="1200" dirty="0">
                <a:latin typeface="Arial" panose="020B0604020202020204" pitchFamily="34" charset="0"/>
                <a:cs typeface="Arial" panose="020B0604020202020204" pitchFamily="34" charset="0"/>
              </a:rPr>
              <a:t>.</a:t>
            </a:r>
          </a:p>
          <a:p>
            <a:endParaRPr lang="fr-FR" sz="1200" dirty="0">
              <a:latin typeface="Arial" panose="020B0604020202020204" pitchFamily="34" charset="0"/>
              <a:cs typeface="Arial" panose="020B0604020202020204" pitchFamily="34" charset="0"/>
            </a:endParaRPr>
          </a:p>
          <a:p>
            <a:r>
              <a:rPr lang="fr-FR" sz="1200" b="1" u="sng" dirty="0">
                <a:latin typeface="Arial" panose="020B0604020202020204" pitchFamily="34" charset="0"/>
                <a:cs typeface="Arial" panose="020B0604020202020204" pitchFamily="34" charset="0"/>
              </a:rPr>
              <a:t>1-2 Catégorie des données</a:t>
            </a:r>
          </a:p>
          <a:p>
            <a:endParaRPr lang="fr-FR" sz="1200" dirty="0">
              <a:latin typeface="Arial" panose="020B0604020202020204" pitchFamily="34" charset="0"/>
              <a:cs typeface="Arial" panose="020B0604020202020204" pitchFamily="34" charset="0"/>
            </a:endParaRPr>
          </a:p>
        </p:txBody>
      </p:sp>
      <p:graphicFrame>
        <p:nvGraphicFramePr>
          <p:cNvPr id="11" name="Tableau 10">
            <a:extLst>
              <a:ext uri="{FF2B5EF4-FFF2-40B4-BE49-F238E27FC236}">
                <a16:creationId xmlns:a16="http://schemas.microsoft.com/office/drawing/2014/main" id="{A589F139-AFDE-B9AB-5FF2-002D573AA25D}"/>
              </a:ext>
            </a:extLst>
          </p:cNvPr>
          <p:cNvGraphicFramePr>
            <a:graphicFrameLocks noGrp="1"/>
          </p:cNvGraphicFramePr>
          <p:nvPr>
            <p:extLst>
              <p:ext uri="{D42A27DB-BD31-4B8C-83A1-F6EECF244321}">
                <p14:modId xmlns:p14="http://schemas.microsoft.com/office/powerpoint/2010/main" val="1286733826"/>
              </p:ext>
            </p:extLst>
          </p:nvPr>
        </p:nvGraphicFramePr>
        <p:xfrm>
          <a:off x="838200" y="3957157"/>
          <a:ext cx="2730500" cy="609600"/>
        </p:xfrm>
        <a:graphic>
          <a:graphicData uri="http://schemas.openxmlformats.org/drawingml/2006/table">
            <a:tbl>
              <a:tblPr/>
              <a:tblGrid>
                <a:gridCol w="1346200">
                  <a:extLst>
                    <a:ext uri="{9D8B030D-6E8A-4147-A177-3AD203B41FA5}">
                      <a16:colId xmlns:a16="http://schemas.microsoft.com/office/drawing/2014/main" val="92826691"/>
                    </a:ext>
                  </a:extLst>
                </a:gridCol>
                <a:gridCol w="1384300">
                  <a:extLst>
                    <a:ext uri="{9D8B030D-6E8A-4147-A177-3AD203B41FA5}">
                      <a16:colId xmlns:a16="http://schemas.microsoft.com/office/drawing/2014/main" val="3816551585"/>
                    </a:ext>
                  </a:extLst>
                </a:gridCol>
              </a:tblGrid>
              <a:tr h="152400">
                <a:tc gridSpan="2">
                  <a:txBody>
                    <a:bodyPr/>
                    <a:lstStyle/>
                    <a:p>
                      <a:pPr algn="ctr" fontAlgn="ctr">
                        <a:buNone/>
                      </a:pPr>
                      <a:r>
                        <a:rPr lang="fr-FR" sz="900" b="1" i="0" u="none" strike="noStrike" dirty="0">
                          <a:solidFill>
                            <a:srgbClr val="000000"/>
                          </a:solidFill>
                          <a:effectLst/>
                          <a:latin typeface="Arial" panose="020B0604020202020204" pitchFamily="34" charset="0"/>
                        </a:rPr>
                        <a:t>Variables temporelles</a:t>
                      </a:r>
                    </a:p>
                  </a:txBody>
                  <a:tcPr marL="9525" marR="9525" marT="9525" marB="0" anchor="ctr">
                    <a:lnL>
                      <a:noFill/>
                    </a:lnL>
                    <a:lnR>
                      <a:noFill/>
                    </a:lnR>
                    <a:lnT>
                      <a:noFill/>
                    </a:lnT>
                    <a:lnB w="6350" cap="flat" cmpd="sng" algn="ctr">
                      <a:solidFill>
                        <a:srgbClr val="F1A983"/>
                      </a:solidFill>
                      <a:prstDash val="solid"/>
                      <a:round/>
                      <a:headEnd type="none" w="med" len="med"/>
                      <a:tailEnd type="none" w="med" len="med"/>
                    </a:lnB>
                    <a:noFill/>
                  </a:tcPr>
                </a:tc>
                <a:tc hMerge="1">
                  <a:txBody>
                    <a:bodyPr/>
                    <a:lstStyle/>
                    <a:p>
                      <a:endParaRPr lang="fr-FR"/>
                    </a:p>
                  </a:txBody>
                  <a:tcPr/>
                </a:tc>
                <a:extLst>
                  <a:ext uri="{0D108BD9-81ED-4DB2-BD59-A6C34878D82A}">
                    <a16:rowId xmlns:a16="http://schemas.microsoft.com/office/drawing/2014/main" val="2803371870"/>
                  </a:ext>
                </a:extLst>
              </a:tr>
              <a:tr h="152400">
                <a:tc>
                  <a:txBody>
                    <a:bodyPr/>
                    <a:lstStyle/>
                    <a:p>
                      <a:pPr algn="l" fontAlgn="ctr">
                        <a:buNone/>
                      </a:pPr>
                      <a:r>
                        <a:rPr lang="fr-FR" sz="900" b="1" i="0" u="none" strike="noStrike">
                          <a:solidFill>
                            <a:srgbClr val="FFFFFF"/>
                          </a:solidFill>
                          <a:effectLst/>
                          <a:latin typeface="Arial" panose="020B0604020202020204" pitchFamily="34" charset="0"/>
                        </a:rPr>
                        <a:t>Variable</a:t>
                      </a: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ctr">
                        <a:buNone/>
                      </a:pPr>
                      <a:r>
                        <a:rPr lang="fr-FR" sz="900" b="1" i="0" u="none" strike="noStrike">
                          <a:solidFill>
                            <a:srgbClr val="FFFFFF"/>
                          </a:solidFill>
                          <a:effectLst/>
                          <a:latin typeface="Arial" panose="020B0604020202020204" pitchFamily="34" charset="0"/>
                        </a:rPr>
                        <a:t>Description</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extLst>
                  <a:ext uri="{0D108BD9-81ED-4DB2-BD59-A6C34878D82A}">
                    <a16:rowId xmlns:a16="http://schemas.microsoft.com/office/drawing/2014/main" val="1550083097"/>
                  </a:ext>
                </a:extLst>
              </a:tr>
              <a:tr h="304800">
                <a:tc>
                  <a:txBody>
                    <a:bodyPr/>
                    <a:lstStyle/>
                    <a:p>
                      <a:pPr algn="l" fontAlgn="ctr">
                        <a:buNone/>
                      </a:pPr>
                      <a:r>
                        <a:rPr lang="fr-FR" sz="900" b="1" i="0" u="none" strike="noStrike" dirty="0" err="1">
                          <a:solidFill>
                            <a:srgbClr val="000000"/>
                          </a:solidFill>
                          <a:effectLst/>
                          <a:latin typeface="Arial" panose="020B0604020202020204" pitchFamily="34" charset="0"/>
                        </a:rPr>
                        <a:t>Date_demande</a:t>
                      </a:r>
                      <a:endParaRPr lang="fr-FR" sz="9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buNone/>
                      </a:pPr>
                      <a:r>
                        <a:rPr lang="fr-FR" sz="900" b="0" i="0" u="none" strike="noStrike" dirty="0">
                          <a:solidFill>
                            <a:srgbClr val="000000"/>
                          </a:solidFill>
                          <a:effectLst/>
                          <a:latin typeface="Arial" panose="020B0604020202020204" pitchFamily="34" charset="0"/>
                        </a:rPr>
                        <a:t>Date de soumission de la demande de prêt.</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extLst>
                  <a:ext uri="{0D108BD9-81ED-4DB2-BD59-A6C34878D82A}">
                    <a16:rowId xmlns:a16="http://schemas.microsoft.com/office/drawing/2014/main" val="1172546402"/>
                  </a:ext>
                </a:extLst>
              </a:tr>
            </a:tbl>
          </a:graphicData>
        </a:graphic>
      </p:graphicFrame>
      <p:graphicFrame>
        <p:nvGraphicFramePr>
          <p:cNvPr id="12" name="Tableau 11">
            <a:extLst>
              <a:ext uri="{FF2B5EF4-FFF2-40B4-BE49-F238E27FC236}">
                <a16:creationId xmlns:a16="http://schemas.microsoft.com/office/drawing/2014/main" id="{A36F6B22-69C9-56CA-E211-456A613AC56B}"/>
              </a:ext>
            </a:extLst>
          </p:cNvPr>
          <p:cNvGraphicFramePr>
            <a:graphicFrameLocks noGrp="1"/>
          </p:cNvGraphicFramePr>
          <p:nvPr>
            <p:extLst>
              <p:ext uri="{D42A27DB-BD31-4B8C-83A1-F6EECF244321}">
                <p14:modId xmlns:p14="http://schemas.microsoft.com/office/powerpoint/2010/main" val="968199116"/>
              </p:ext>
            </p:extLst>
          </p:nvPr>
        </p:nvGraphicFramePr>
        <p:xfrm>
          <a:off x="4295999" y="3957157"/>
          <a:ext cx="3276600" cy="1676400"/>
        </p:xfrm>
        <a:graphic>
          <a:graphicData uri="http://schemas.openxmlformats.org/drawingml/2006/table">
            <a:tbl>
              <a:tblPr/>
              <a:tblGrid>
                <a:gridCol w="1854200">
                  <a:extLst>
                    <a:ext uri="{9D8B030D-6E8A-4147-A177-3AD203B41FA5}">
                      <a16:colId xmlns:a16="http://schemas.microsoft.com/office/drawing/2014/main" val="351108647"/>
                    </a:ext>
                  </a:extLst>
                </a:gridCol>
                <a:gridCol w="1422400">
                  <a:extLst>
                    <a:ext uri="{9D8B030D-6E8A-4147-A177-3AD203B41FA5}">
                      <a16:colId xmlns:a16="http://schemas.microsoft.com/office/drawing/2014/main" val="4130736727"/>
                    </a:ext>
                  </a:extLst>
                </a:gridCol>
              </a:tblGrid>
              <a:tr h="152400">
                <a:tc gridSpan="2">
                  <a:txBody>
                    <a:bodyPr/>
                    <a:lstStyle/>
                    <a:p>
                      <a:pPr algn="ctr" fontAlgn="ctr">
                        <a:buNone/>
                      </a:pPr>
                      <a:r>
                        <a:rPr lang="fr-FR" sz="900" b="1" i="0" u="none" strike="noStrike">
                          <a:solidFill>
                            <a:srgbClr val="000000"/>
                          </a:solidFill>
                          <a:effectLst/>
                          <a:latin typeface="Arial" panose="020B0604020202020204" pitchFamily="34" charset="0"/>
                        </a:rPr>
                        <a:t>Variables démographiques</a:t>
                      </a:r>
                    </a:p>
                  </a:txBody>
                  <a:tcPr marL="9525" marR="9525" marT="9525" marB="0" anchor="ctr">
                    <a:lnL>
                      <a:noFill/>
                    </a:lnL>
                    <a:lnR>
                      <a:noFill/>
                    </a:lnR>
                    <a:lnT>
                      <a:noFill/>
                    </a:lnT>
                    <a:lnB w="6350" cap="flat" cmpd="sng" algn="ctr">
                      <a:solidFill>
                        <a:srgbClr val="F1A983"/>
                      </a:solidFill>
                      <a:prstDash val="solid"/>
                      <a:round/>
                      <a:headEnd type="none" w="med" len="med"/>
                      <a:tailEnd type="none" w="med" len="med"/>
                    </a:lnB>
                    <a:noFill/>
                  </a:tcPr>
                </a:tc>
                <a:tc hMerge="1">
                  <a:txBody>
                    <a:bodyPr/>
                    <a:lstStyle/>
                    <a:p>
                      <a:endParaRPr lang="fr-FR"/>
                    </a:p>
                  </a:txBody>
                  <a:tcPr/>
                </a:tc>
                <a:extLst>
                  <a:ext uri="{0D108BD9-81ED-4DB2-BD59-A6C34878D82A}">
                    <a16:rowId xmlns:a16="http://schemas.microsoft.com/office/drawing/2014/main" val="1429338422"/>
                  </a:ext>
                </a:extLst>
              </a:tr>
              <a:tr h="152400">
                <a:tc>
                  <a:txBody>
                    <a:bodyPr/>
                    <a:lstStyle/>
                    <a:p>
                      <a:pPr algn="l" fontAlgn="ctr">
                        <a:buNone/>
                      </a:pPr>
                      <a:r>
                        <a:rPr lang="fr-FR" sz="900" b="1" i="0" u="none" strike="noStrike">
                          <a:solidFill>
                            <a:srgbClr val="FFFFFF"/>
                          </a:solidFill>
                          <a:effectLst/>
                          <a:latin typeface="Arial" panose="020B0604020202020204" pitchFamily="34" charset="0"/>
                        </a:rPr>
                        <a:t>Variable</a:t>
                      </a: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ctr">
                        <a:buNone/>
                      </a:pPr>
                      <a:r>
                        <a:rPr lang="fr-FR" sz="900" b="1" i="0" u="none" strike="noStrike">
                          <a:solidFill>
                            <a:srgbClr val="FFFFFF"/>
                          </a:solidFill>
                          <a:effectLst/>
                          <a:latin typeface="Arial" panose="020B0604020202020204" pitchFamily="34" charset="0"/>
                        </a:rPr>
                        <a:t>Description</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extLst>
                  <a:ext uri="{0D108BD9-81ED-4DB2-BD59-A6C34878D82A}">
                    <a16:rowId xmlns:a16="http://schemas.microsoft.com/office/drawing/2014/main" val="2514271823"/>
                  </a:ext>
                </a:extLst>
              </a:tr>
              <a:tr h="304800">
                <a:tc>
                  <a:txBody>
                    <a:bodyPr/>
                    <a:lstStyle/>
                    <a:p>
                      <a:pPr algn="l" fontAlgn="ctr">
                        <a:buNone/>
                      </a:pPr>
                      <a:r>
                        <a:rPr lang="fr-FR" sz="900" b="1" i="0" u="none" strike="noStrike" dirty="0">
                          <a:solidFill>
                            <a:srgbClr val="000000"/>
                          </a:solidFill>
                          <a:effectLst/>
                          <a:latin typeface="Arial" panose="020B0604020202020204" pitchFamily="34" charset="0"/>
                        </a:rPr>
                        <a:t>Age</a:t>
                      </a: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buNone/>
                      </a:pPr>
                      <a:r>
                        <a:rPr lang="fr-FR" sz="900" b="0" i="0" u="none" strike="noStrike">
                          <a:solidFill>
                            <a:srgbClr val="000000"/>
                          </a:solidFill>
                          <a:effectLst/>
                          <a:latin typeface="Arial" panose="020B0604020202020204" pitchFamily="34" charset="0"/>
                        </a:rPr>
                        <a:t>Âge du demandeur.</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extLst>
                  <a:ext uri="{0D108BD9-81ED-4DB2-BD59-A6C34878D82A}">
                    <a16:rowId xmlns:a16="http://schemas.microsoft.com/office/drawing/2014/main" val="250514039"/>
                  </a:ext>
                </a:extLst>
              </a:tr>
              <a:tr h="457200">
                <a:tc>
                  <a:txBody>
                    <a:bodyPr/>
                    <a:lstStyle/>
                    <a:p>
                      <a:pPr algn="l" fontAlgn="ctr">
                        <a:buNone/>
                      </a:pPr>
                      <a:r>
                        <a:rPr lang="fr-FR" sz="900" b="1" i="0" u="none" strike="noStrike" dirty="0" err="1">
                          <a:solidFill>
                            <a:srgbClr val="000000"/>
                          </a:solidFill>
                          <a:effectLst/>
                          <a:latin typeface="Arial" panose="020B0604020202020204" pitchFamily="34" charset="0"/>
                        </a:rPr>
                        <a:t>Etat_civil</a:t>
                      </a:r>
                      <a:endParaRPr lang="fr-FR" sz="9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noFill/>
                  </a:tcPr>
                </a:tc>
                <a:tc>
                  <a:txBody>
                    <a:bodyPr/>
                    <a:lstStyle/>
                    <a:p>
                      <a:pPr algn="l" fontAlgn="ctr">
                        <a:buNone/>
                      </a:pPr>
                      <a:r>
                        <a:rPr lang="fr-FR" sz="900" b="0" i="0" u="none" strike="noStrike">
                          <a:solidFill>
                            <a:srgbClr val="000000"/>
                          </a:solidFill>
                          <a:effectLst/>
                          <a:latin typeface="Arial" panose="020B0604020202020204" pitchFamily="34" charset="0"/>
                        </a:rPr>
                        <a:t>État matrimonial (célibataire, marié, divorcé…).</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noFill/>
                  </a:tcPr>
                </a:tc>
                <a:extLst>
                  <a:ext uri="{0D108BD9-81ED-4DB2-BD59-A6C34878D82A}">
                    <a16:rowId xmlns:a16="http://schemas.microsoft.com/office/drawing/2014/main" val="1266296769"/>
                  </a:ext>
                </a:extLst>
              </a:tr>
              <a:tr h="304800">
                <a:tc>
                  <a:txBody>
                    <a:bodyPr/>
                    <a:lstStyle/>
                    <a:p>
                      <a:pPr algn="l" fontAlgn="ctr">
                        <a:buNone/>
                      </a:pPr>
                      <a:r>
                        <a:rPr lang="fr-FR" sz="900" b="1" i="0" u="none" strike="noStrike" dirty="0" err="1">
                          <a:solidFill>
                            <a:srgbClr val="000000"/>
                          </a:solidFill>
                          <a:effectLst/>
                          <a:latin typeface="Arial" panose="020B0604020202020204" pitchFamily="34" charset="0"/>
                        </a:rPr>
                        <a:t>Nbre_Personnes_a_Charges</a:t>
                      </a:r>
                      <a:endParaRPr lang="fr-FR" sz="9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buNone/>
                      </a:pPr>
                      <a:r>
                        <a:rPr lang="fr-FR" sz="900" b="0" i="0" u="none" strike="noStrike">
                          <a:solidFill>
                            <a:srgbClr val="000000"/>
                          </a:solidFill>
                          <a:effectLst/>
                          <a:latin typeface="Arial" panose="020B0604020202020204" pitchFamily="34" charset="0"/>
                        </a:rPr>
                        <a:t>Nombre de personnes à charge.</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extLst>
                  <a:ext uri="{0D108BD9-81ED-4DB2-BD59-A6C34878D82A}">
                    <a16:rowId xmlns:a16="http://schemas.microsoft.com/office/drawing/2014/main" val="1800785556"/>
                  </a:ext>
                </a:extLst>
              </a:tr>
              <a:tr h="304800">
                <a:tc>
                  <a:txBody>
                    <a:bodyPr/>
                    <a:lstStyle/>
                    <a:p>
                      <a:pPr algn="l" fontAlgn="ctr">
                        <a:buNone/>
                      </a:pPr>
                      <a:r>
                        <a:rPr lang="fr-FR" sz="900" b="1" i="0" u="none" strike="noStrike" dirty="0" err="1">
                          <a:solidFill>
                            <a:srgbClr val="000000"/>
                          </a:solidFill>
                          <a:effectLst/>
                          <a:latin typeface="Arial" panose="020B0604020202020204" pitchFamily="34" charset="0"/>
                        </a:rPr>
                        <a:t>Niveau_Education</a:t>
                      </a:r>
                      <a:endParaRPr lang="fr-FR" sz="9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noFill/>
                  </a:tcPr>
                </a:tc>
                <a:tc>
                  <a:txBody>
                    <a:bodyPr/>
                    <a:lstStyle/>
                    <a:p>
                      <a:pPr algn="l" fontAlgn="ctr">
                        <a:buNone/>
                      </a:pPr>
                      <a:r>
                        <a:rPr lang="fr-FR" sz="900" b="0" i="0" u="none" strike="noStrike" dirty="0">
                          <a:solidFill>
                            <a:srgbClr val="000000"/>
                          </a:solidFill>
                          <a:effectLst/>
                          <a:latin typeface="Arial" panose="020B0604020202020204" pitchFamily="34" charset="0"/>
                        </a:rPr>
                        <a:t>Plus haut niveau d’éducation atteint.</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noFill/>
                  </a:tcPr>
                </a:tc>
                <a:extLst>
                  <a:ext uri="{0D108BD9-81ED-4DB2-BD59-A6C34878D82A}">
                    <a16:rowId xmlns:a16="http://schemas.microsoft.com/office/drawing/2014/main" val="1746717762"/>
                  </a:ext>
                </a:extLst>
              </a:tr>
            </a:tbl>
          </a:graphicData>
        </a:graphic>
      </p:graphicFrame>
      <p:graphicFrame>
        <p:nvGraphicFramePr>
          <p:cNvPr id="15" name="Tableau 14">
            <a:extLst>
              <a:ext uri="{FF2B5EF4-FFF2-40B4-BE49-F238E27FC236}">
                <a16:creationId xmlns:a16="http://schemas.microsoft.com/office/drawing/2014/main" id="{95FEB06E-CEF8-2377-65A3-D5AC1306D3E5}"/>
              </a:ext>
            </a:extLst>
          </p:cNvPr>
          <p:cNvGraphicFramePr>
            <a:graphicFrameLocks noGrp="1"/>
          </p:cNvGraphicFramePr>
          <p:nvPr>
            <p:extLst>
              <p:ext uri="{D42A27DB-BD31-4B8C-83A1-F6EECF244321}">
                <p14:modId xmlns:p14="http://schemas.microsoft.com/office/powerpoint/2010/main" val="1335225203"/>
              </p:ext>
            </p:extLst>
          </p:nvPr>
        </p:nvGraphicFramePr>
        <p:xfrm>
          <a:off x="8194463" y="3941853"/>
          <a:ext cx="2730500" cy="1981200"/>
        </p:xfrm>
        <a:graphic>
          <a:graphicData uri="http://schemas.openxmlformats.org/drawingml/2006/table">
            <a:tbl>
              <a:tblPr/>
              <a:tblGrid>
                <a:gridCol w="1346200">
                  <a:extLst>
                    <a:ext uri="{9D8B030D-6E8A-4147-A177-3AD203B41FA5}">
                      <a16:colId xmlns:a16="http://schemas.microsoft.com/office/drawing/2014/main" val="3552465329"/>
                    </a:ext>
                  </a:extLst>
                </a:gridCol>
                <a:gridCol w="1384300">
                  <a:extLst>
                    <a:ext uri="{9D8B030D-6E8A-4147-A177-3AD203B41FA5}">
                      <a16:colId xmlns:a16="http://schemas.microsoft.com/office/drawing/2014/main" val="504188950"/>
                    </a:ext>
                  </a:extLst>
                </a:gridCol>
              </a:tblGrid>
              <a:tr h="152400">
                <a:tc gridSpan="2">
                  <a:txBody>
                    <a:bodyPr/>
                    <a:lstStyle/>
                    <a:p>
                      <a:pPr algn="ctr" fontAlgn="ctr">
                        <a:buNone/>
                      </a:pPr>
                      <a:r>
                        <a:rPr lang="fr-FR" sz="900" b="1" i="0" u="none" strike="noStrike">
                          <a:solidFill>
                            <a:srgbClr val="000000"/>
                          </a:solidFill>
                          <a:effectLst/>
                          <a:latin typeface="Arial" panose="020B0604020202020204" pitchFamily="34" charset="0"/>
                        </a:rPr>
                        <a:t>Variables liées à l’emploi et aux revenus</a:t>
                      </a:r>
                    </a:p>
                  </a:txBody>
                  <a:tcPr marL="9525" marR="9525" marT="9525" marB="0" anchor="ctr">
                    <a:lnL>
                      <a:noFill/>
                    </a:lnL>
                    <a:lnR>
                      <a:noFill/>
                    </a:lnR>
                    <a:lnT>
                      <a:noFill/>
                    </a:lnT>
                    <a:lnB w="6350" cap="flat" cmpd="sng" algn="ctr">
                      <a:solidFill>
                        <a:srgbClr val="F1A983"/>
                      </a:solidFill>
                      <a:prstDash val="solid"/>
                      <a:round/>
                      <a:headEnd type="none" w="med" len="med"/>
                      <a:tailEnd type="none" w="med" len="med"/>
                    </a:lnB>
                    <a:noFill/>
                  </a:tcPr>
                </a:tc>
                <a:tc hMerge="1">
                  <a:txBody>
                    <a:bodyPr/>
                    <a:lstStyle/>
                    <a:p>
                      <a:endParaRPr lang="fr-FR"/>
                    </a:p>
                  </a:txBody>
                  <a:tcPr/>
                </a:tc>
                <a:extLst>
                  <a:ext uri="{0D108BD9-81ED-4DB2-BD59-A6C34878D82A}">
                    <a16:rowId xmlns:a16="http://schemas.microsoft.com/office/drawing/2014/main" val="3694126577"/>
                  </a:ext>
                </a:extLst>
              </a:tr>
              <a:tr h="152400">
                <a:tc>
                  <a:txBody>
                    <a:bodyPr/>
                    <a:lstStyle/>
                    <a:p>
                      <a:pPr algn="l" fontAlgn="ctr">
                        <a:buNone/>
                      </a:pPr>
                      <a:r>
                        <a:rPr lang="fr-FR" sz="900" b="1" i="0" u="none" strike="noStrike">
                          <a:solidFill>
                            <a:srgbClr val="FFFFFF"/>
                          </a:solidFill>
                          <a:effectLst/>
                          <a:latin typeface="Arial" panose="020B0604020202020204" pitchFamily="34" charset="0"/>
                        </a:rPr>
                        <a:t>Variable</a:t>
                      </a: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ctr">
                        <a:buNone/>
                      </a:pPr>
                      <a:r>
                        <a:rPr lang="fr-FR" sz="900" b="1" i="0" u="none" strike="noStrike">
                          <a:solidFill>
                            <a:srgbClr val="FFFFFF"/>
                          </a:solidFill>
                          <a:effectLst/>
                          <a:latin typeface="Arial" panose="020B0604020202020204" pitchFamily="34" charset="0"/>
                        </a:rPr>
                        <a:t>Description</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extLst>
                  <a:ext uri="{0D108BD9-81ED-4DB2-BD59-A6C34878D82A}">
                    <a16:rowId xmlns:a16="http://schemas.microsoft.com/office/drawing/2014/main" val="3770141612"/>
                  </a:ext>
                </a:extLst>
              </a:tr>
              <a:tr h="457200">
                <a:tc>
                  <a:txBody>
                    <a:bodyPr/>
                    <a:lstStyle/>
                    <a:p>
                      <a:pPr algn="l" fontAlgn="ctr">
                        <a:buNone/>
                      </a:pPr>
                      <a:r>
                        <a:rPr lang="fr-FR" sz="900" b="1" i="0" u="none" strike="noStrike" dirty="0" err="1">
                          <a:solidFill>
                            <a:srgbClr val="000000"/>
                          </a:solidFill>
                          <a:effectLst/>
                          <a:latin typeface="Arial" panose="020B0604020202020204" pitchFamily="34" charset="0"/>
                        </a:rPr>
                        <a:t>Statut_Emploi</a:t>
                      </a:r>
                      <a:endParaRPr lang="fr-FR" sz="9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buNone/>
                      </a:pPr>
                      <a:r>
                        <a:rPr lang="fr-FR" sz="900" b="0" i="0" u="none" strike="noStrike">
                          <a:solidFill>
                            <a:srgbClr val="000000"/>
                          </a:solidFill>
                          <a:effectLst/>
                          <a:latin typeface="Arial" panose="020B0604020202020204" pitchFamily="34" charset="0"/>
                        </a:rPr>
                        <a:t>Situation professionnelle (CDI, CDD, indépendant…).</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extLst>
                  <a:ext uri="{0D108BD9-81ED-4DB2-BD59-A6C34878D82A}">
                    <a16:rowId xmlns:a16="http://schemas.microsoft.com/office/drawing/2014/main" val="1265330382"/>
                  </a:ext>
                </a:extLst>
              </a:tr>
              <a:tr h="304800">
                <a:tc>
                  <a:txBody>
                    <a:bodyPr/>
                    <a:lstStyle/>
                    <a:p>
                      <a:pPr algn="l" fontAlgn="ctr">
                        <a:buNone/>
                      </a:pPr>
                      <a:r>
                        <a:rPr lang="fr-FR" sz="900" b="1" i="0" u="none" strike="noStrike">
                          <a:solidFill>
                            <a:srgbClr val="FFFFFF"/>
                          </a:solidFill>
                          <a:effectLst/>
                          <a:latin typeface="Arial" panose="020B0604020202020204" pitchFamily="34" charset="0"/>
                        </a:rPr>
                        <a:t>Experience</a:t>
                      </a: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ctr">
                        <a:buNone/>
                      </a:pPr>
                      <a:r>
                        <a:rPr lang="fr-FR" sz="900" b="1" i="0" u="none" strike="noStrike">
                          <a:solidFill>
                            <a:srgbClr val="FFFFFF"/>
                          </a:solidFill>
                          <a:effectLst/>
                          <a:latin typeface="Arial" panose="020B0604020202020204" pitchFamily="34" charset="0"/>
                        </a:rPr>
                        <a:t>Années d’expérience professionnelle.</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extLst>
                  <a:ext uri="{0D108BD9-81ED-4DB2-BD59-A6C34878D82A}">
                    <a16:rowId xmlns:a16="http://schemas.microsoft.com/office/drawing/2014/main" val="340098217"/>
                  </a:ext>
                </a:extLst>
              </a:tr>
              <a:tr h="304800">
                <a:tc>
                  <a:txBody>
                    <a:bodyPr/>
                    <a:lstStyle/>
                    <a:p>
                      <a:pPr algn="l" fontAlgn="ctr">
                        <a:buNone/>
                      </a:pPr>
                      <a:r>
                        <a:rPr lang="fr-FR" sz="900" b="1" i="0" u="none" strike="noStrike" dirty="0" err="1">
                          <a:solidFill>
                            <a:srgbClr val="000000"/>
                          </a:solidFill>
                          <a:effectLst/>
                          <a:latin typeface="Arial" panose="020B0604020202020204" pitchFamily="34" charset="0"/>
                        </a:rPr>
                        <a:t>Duree_Emploi_Actuel</a:t>
                      </a:r>
                      <a:endParaRPr lang="fr-FR" sz="9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buNone/>
                      </a:pPr>
                      <a:r>
                        <a:rPr lang="fr-FR" sz="900" b="0" i="0" u="none" strike="noStrike">
                          <a:solidFill>
                            <a:srgbClr val="000000"/>
                          </a:solidFill>
                          <a:effectLst/>
                          <a:latin typeface="Arial" panose="020B0604020202020204" pitchFamily="34" charset="0"/>
                        </a:rPr>
                        <a:t>Durée dans l’emploi actuel.</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extLst>
                  <a:ext uri="{0D108BD9-81ED-4DB2-BD59-A6C34878D82A}">
                    <a16:rowId xmlns:a16="http://schemas.microsoft.com/office/drawing/2014/main" val="2815109562"/>
                  </a:ext>
                </a:extLst>
              </a:tr>
              <a:tr h="152400">
                <a:tc>
                  <a:txBody>
                    <a:bodyPr/>
                    <a:lstStyle/>
                    <a:p>
                      <a:pPr algn="l" fontAlgn="ctr">
                        <a:buNone/>
                      </a:pPr>
                      <a:r>
                        <a:rPr lang="fr-FR" sz="900" b="1" i="0" u="none" strike="noStrike" dirty="0" err="1">
                          <a:solidFill>
                            <a:srgbClr val="FFFFFF"/>
                          </a:solidFill>
                          <a:effectLst/>
                          <a:latin typeface="Arial" panose="020B0604020202020204" pitchFamily="34" charset="0"/>
                        </a:rPr>
                        <a:t>Revenu_annuel</a:t>
                      </a:r>
                      <a:endParaRPr lang="fr-FR" sz="900" b="1" i="0" u="none" strike="noStrike" dirty="0">
                        <a:solidFill>
                          <a:srgbClr val="FFFFFF"/>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ctr">
                        <a:buNone/>
                      </a:pPr>
                      <a:r>
                        <a:rPr lang="fr-FR" sz="900" b="1" i="0" u="none" strike="noStrike">
                          <a:solidFill>
                            <a:srgbClr val="FFFFFF"/>
                          </a:solidFill>
                          <a:effectLst/>
                          <a:latin typeface="Arial" panose="020B0604020202020204" pitchFamily="34" charset="0"/>
                        </a:rPr>
                        <a:t>Revenu annuel.</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extLst>
                  <a:ext uri="{0D108BD9-81ED-4DB2-BD59-A6C34878D82A}">
                    <a16:rowId xmlns:a16="http://schemas.microsoft.com/office/drawing/2014/main" val="677985175"/>
                  </a:ext>
                </a:extLst>
              </a:tr>
              <a:tr h="457200">
                <a:tc>
                  <a:txBody>
                    <a:bodyPr/>
                    <a:lstStyle/>
                    <a:p>
                      <a:pPr algn="l" fontAlgn="ctr">
                        <a:buNone/>
                      </a:pPr>
                      <a:r>
                        <a:rPr lang="fr-FR" sz="900" b="1" i="0" u="none" strike="noStrike" dirty="0" err="1">
                          <a:solidFill>
                            <a:srgbClr val="000000"/>
                          </a:solidFill>
                          <a:effectLst/>
                          <a:latin typeface="Arial" panose="020B0604020202020204" pitchFamily="34" charset="0"/>
                        </a:rPr>
                        <a:t>Revenu_Mensuel</a:t>
                      </a:r>
                      <a:endParaRPr lang="fr-FR" sz="9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buNone/>
                      </a:pPr>
                      <a:r>
                        <a:rPr lang="fr-FR" sz="900" b="0" i="0" u="none" strike="noStrike" dirty="0">
                          <a:solidFill>
                            <a:srgbClr val="000000"/>
                          </a:solidFill>
                          <a:effectLst/>
                          <a:latin typeface="Arial" panose="020B0604020202020204" pitchFamily="34" charset="0"/>
                        </a:rPr>
                        <a:t>Revenu mensuel (souvent dérivé de </a:t>
                      </a:r>
                      <a:r>
                        <a:rPr lang="fr-FR" sz="900" b="0" i="0" u="none" strike="noStrike" dirty="0" err="1">
                          <a:solidFill>
                            <a:srgbClr val="000000"/>
                          </a:solidFill>
                          <a:effectLst/>
                          <a:latin typeface="Arial" panose="020B0604020202020204" pitchFamily="34" charset="0"/>
                        </a:rPr>
                        <a:t>AnnualIncome</a:t>
                      </a:r>
                      <a:r>
                        <a:rPr lang="fr-FR" sz="900" b="0" i="0" u="none" strike="noStrike" dirty="0">
                          <a:solidFill>
                            <a:srgbClr val="000000"/>
                          </a:solidFill>
                          <a:effectLst/>
                          <a:latin typeface="Arial" panose="020B0604020202020204" pitchFamily="34" charset="0"/>
                        </a:rPr>
                        <a:t>).</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extLst>
                  <a:ext uri="{0D108BD9-81ED-4DB2-BD59-A6C34878D82A}">
                    <a16:rowId xmlns:a16="http://schemas.microsoft.com/office/drawing/2014/main" val="487230350"/>
                  </a:ext>
                </a:extLst>
              </a:tr>
            </a:tbl>
          </a:graphicData>
        </a:graphic>
      </p:graphicFrame>
      <p:graphicFrame>
        <p:nvGraphicFramePr>
          <p:cNvPr id="17" name="Tableau 16">
            <a:extLst>
              <a:ext uri="{FF2B5EF4-FFF2-40B4-BE49-F238E27FC236}">
                <a16:creationId xmlns:a16="http://schemas.microsoft.com/office/drawing/2014/main" id="{D0425CC0-ADFB-8FE1-D76E-9495A2EEFA40}"/>
              </a:ext>
            </a:extLst>
          </p:cNvPr>
          <p:cNvGraphicFramePr>
            <a:graphicFrameLocks noGrp="1"/>
          </p:cNvGraphicFramePr>
          <p:nvPr>
            <p:extLst>
              <p:ext uri="{D42A27DB-BD31-4B8C-83A1-F6EECF244321}">
                <p14:modId xmlns:p14="http://schemas.microsoft.com/office/powerpoint/2010/main" val="3599354004"/>
              </p:ext>
            </p:extLst>
          </p:nvPr>
        </p:nvGraphicFramePr>
        <p:xfrm>
          <a:off x="838200" y="4691493"/>
          <a:ext cx="2730500" cy="1066800"/>
        </p:xfrm>
        <a:graphic>
          <a:graphicData uri="http://schemas.openxmlformats.org/drawingml/2006/table">
            <a:tbl>
              <a:tblPr/>
              <a:tblGrid>
                <a:gridCol w="1346200">
                  <a:extLst>
                    <a:ext uri="{9D8B030D-6E8A-4147-A177-3AD203B41FA5}">
                      <a16:colId xmlns:a16="http://schemas.microsoft.com/office/drawing/2014/main" val="3192408452"/>
                    </a:ext>
                  </a:extLst>
                </a:gridCol>
                <a:gridCol w="1384300">
                  <a:extLst>
                    <a:ext uri="{9D8B030D-6E8A-4147-A177-3AD203B41FA5}">
                      <a16:colId xmlns:a16="http://schemas.microsoft.com/office/drawing/2014/main" val="571701749"/>
                    </a:ext>
                  </a:extLst>
                </a:gridCol>
              </a:tblGrid>
              <a:tr h="304800">
                <a:tc gridSpan="2">
                  <a:txBody>
                    <a:bodyPr/>
                    <a:lstStyle/>
                    <a:p>
                      <a:pPr algn="ctr" fontAlgn="ctr">
                        <a:buNone/>
                      </a:pPr>
                      <a:r>
                        <a:rPr lang="fr-FR" sz="900" b="1" i="0" u="none" strike="noStrike" dirty="0">
                          <a:solidFill>
                            <a:srgbClr val="000000"/>
                          </a:solidFill>
                          <a:effectLst/>
                          <a:latin typeface="Arial" panose="020B0604020202020204" pitchFamily="34" charset="0"/>
                        </a:rPr>
                        <a:t>Variables liées au logement</a:t>
                      </a:r>
                    </a:p>
                  </a:txBody>
                  <a:tcPr marL="9525" marR="9525" marT="9525" marB="0" anchor="ctr">
                    <a:lnL>
                      <a:noFill/>
                    </a:lnL>
                    <a:lnR>
                      <a:noFill/>
                    </a:lnR>
                    <a:lnT>
                      <a:noFill/>
                    </a:lnT>
                    <a:lnB w="6350" cap="flat" cmpd="sng" algn="ctr">
                      <a:solidFill>
                        <a:srgbClr val="F1A983"/>
                      </a:solidFill>
                      <a:prstDash val="solid"/>
                      <a:round/>
                      <a:headEnd type="none" w="med" len="med"/>
                      <a:tailEnd type="none" w="med" len="med"/>
                    </a:lnB>
                    <a:noFill/>
                  </a:tcPr>
                </a:tc>
                <a:tc hMerge="1">
                  <a:txBody>
                    <a:bodyPr/>
                    <a:lstStyle/>
                    <a:p>
                      <a:endParaRPr lang="fr-FR"/>
                    </a:p>
                  </a:txBody>
                  <a:tcPr/>
                </a:tc>
                <a:extLst>
                  <a:ext uri="{0D108BD9-81ED-4DB2-BD59-A6C34878D82A}">
                    <a16:rowId xmlns:a16="http://schemas.microsoft.com/office/drawing/2014/main" val="2398346254"/>
                  </a:ext>
                </a:extLst>
              </a:tr>
              <a:tr h="304800">
                <a:tc>
                  <a:txBody>
                    <a:bodyPr/>
                    <a:lstStyle/>
                    <a:p>
                      <a:pPr algn="l" fontAlgn="ctr">
                        <a:buNone/>
                      </a:pPr>
                      <a:r>
                        <a:rPr lang="fr-FR" sz="900" b="1" i="0" u="none" strike="noStrike">
                          <a:solidFill>
                            <a:srgbClr val="FFFFFF"/>
                          </a:solidFill>
                          <a:effectLst/>
                          <a:latin typeface="Arial" panose="020B0604020202020204" pitchFamily="34" charset="0"/>
                        </a:rPr>
                        <a:t>Variable</a:t>
                      </a: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ctr">
                        <a:buNone/>
                      </a:pPr>
                      <a:r>
                        <a:rPr lang="fr-FR" sz="900" b="1" i="0" u="none" strike="noStrike">
                          <a:solidFill>
                            <a:srgbClr val="FFFFFF"/>
                          </a:solidFill>
                          <a:effectLst/>
                          <a:latin typeface="Arial" panose="020B0604020202020204" pitchFamily="34" charset="0"/>
                        </a:rPr>
                        <a:t>Description</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extLst>
                  <a:ext uri="{0D108BD9-81ED-4DB2-BD59-A6C34878D82A}">
                    <a16:rowId xmlns:a16="http://schemas.microsoft.com/office/drawing/2014/main" val="2925583822"/>
                  </a:ext>
                </a:extLst>
              </a:tr>
              <a:tr h="457200">
                <a:tc>
                  <a:txBody>
                    <a:bodyPr/>
                    <a:lstStyle/>
                    <a:p>
                      <a:pPr algn="l" fontAlgn="ctr">
                        <a:buNone/>
                      </a:pPr>
                      <a:r>
                        <a:rPr lang="fr-FR" sz="900" b="1" i="0" u="none" strike="noStrike" dirty="0" err="1">
                          <a:solidFill>
                            <a:srgbClr val="000000"/>
                          </a:solidFill>
                          <a:effectLst/>
                          <a:latin typeface="Arial" panose="020B0604020202020204" pitchFamily="34" charset="0"/>
                        </a:rPr>
                        <a:t>Statut_proprietaire</a:t>
                      </a:r>
                      <a:endParaRPr lang="fr-FR" sz="9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buNone/>
                      </a:pPr>
                      <a:r>
                        <a:rPr lang="fr-FR" sz="900" b="0" i="0" u="none" strike="noStrike" dirty="0">
                          <a:solidFill>
                            <a:srgbClr val="000000"/>
                          </a:solidFill>
                          <a:effectLst/>
                          <a:latin typeface="Arial" panose="020B0604020202020204" pitchFamily="34" charset="0"/>
                        </a:rPr>
                        <a:t>Statut résidentiel (locataire, propriétaire…).</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extLst>
                  <a:ext uri="{0D108BD9-81ED-4DB2-BD59-A6C34878D82A}">
                    <a16:rowId xmlns:a16="http://schemas.microsoft.com/office/drawing/2014/main" val="431775968"/>
                  </a:ext>
                </a:extLst>
              </a:tr>
            </a:tbl>
          </a:graphicData>
        </a:graphic>
      </p:graphicFrame>
      <p:sp>
        <p:nvSpPr>
          <p:cNvPr id="4" name="Espace réservé du numéro de diapositive 3">
            <a:extLst>
              <a:ext uri="{FF2B5EF4-FFF2-40B4-BE49-F238E27FC236}">
                <a16:creationId xmlns:a16="http://schemas.microsoft.com/office/drawing/2014/main" id="{BC143BAB-8B58-C41C-94CB-5899C1CA06F7}"/>
              </a:ext>
            </a:extLst>
          </p:cNvPr>
          <p:cNvSpPr>
            <a:spLocks noGrp="1"/>
          </p:cNvSpPr>
          <p:nvPr>
            <p:ph type="sldNum" sz="quarter" idx="12"/>
          </p:nvPr>
        </p:nvSpPr>
        <p:spPr>
          <a:xfrm>
            <a:off x="4746401" y="6347394"/>
            <a:ext cx="2743200" cy="365125"/>
          </a:xfrm>
        </p:spPr>
        <p:txBody>
          <a:bodyPr vert="horz" lIns="91440" tIns="45720" rIns="91440" bIns="45720" rtlCol="0" anchor="ctr"/>
          <a:lstStyle/>
          <a:p>
            <a:pPr algn="ctr"/>
            <a:fld id="{B8B23990-18F8-45D7-B2C5-E1923976F41A}" type="slidenum">
              <a:rPr lang="fr-FR" b="1">
                <a:latin typeface="Arial" panose="020B0604020202020204" pitchFamily="34" charset="0"/>
                <a:cs typeface="Arial" panose="020B0604020202020204" pitchFamily="34" charset="0"/>
              </a:rPr>
              <a:pPr algn="ctr"/>
              <a:t>3</a:t>
            </a:fld>
            <a:endParaRPr lang="fr-FR"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0308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ED16FD5-E240-6E93-DED1-DEF8067509B2}"/>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6A901AE-FAEC-354C-189D-83C910626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0697ED67-ABF9-BF71-97BC-BF8A57FC2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38EC2B1-9C55-F1ED-4A58-EA68C58E2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Espace réservé du contenu 12" descr="Une image contenant Police, affiche, Graphique, conception&#10;&#10;Le contenu généré par l’IA peut être incorrect.">
            <a:extLst>
              <a:ext uri="{FF2B5EF4-FFF2-40B4-BE49-F238E27FC236}">
                <a16:creationId xmlns:a16="http://schemas.microsoft.com/office/drawing/2014/main" id="{5811AF8E-6C58-2A45-2178-0979591FA1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589" y="1875910"/>
            <a:ext cx="578186" cy="2886478"/>
          </a:xfrm>
        </p:spPr>
      </p:pic>
      <p:graphicFrame>
        <p:nvGraphicFramePr>
          <p:cNvPr id="5" name="Tableau 4">
            <a:extLst>
              <a:ext uri="{FF2B5EF4-FFF2-40B4-BE49-F238E27FC236}">
                <a16:creationId xmlns:a16="http://schemas.microsoft.com/office/drawing/2014/main" id="{4B228B40-CED4-194F-600E-90B862657E8A}"/>
              </a:ext>
            </a:extLst>
          </p:cNvPr>
          <p:cNvGraphicFramePr>
            <a:graphicFrameLocks noGrp="1"/>
          </p:cNvGraphicFramePr>
          <p:nvPr>
            <p:extLst>
              <p:ext uri="{D42A27DB-BD31-4B8C-83A1-F6EECF244321}">
                <p14:modId xmlns:p14="http://schemas.microsoft.com/office/powerpoint/2010/main" val="4162727244"/>
              </p:ext>
            </p:extLst>
          </p:nvPr>
        </p:nvGraphicFramePr>
        <p:xfrm>
          <a:off x="814498" y="881578"/>
          <a:ext cx="3276600" cy="2025669"/>
        </p:xfrm>
        <a:graphic>
          <a:graphicData uri="http://schemas.openxmlformats.org/drawingml/2006/table">
            <a:tbl>
              <a:tblPr/>
              <a:tblGrid>
                <a:gridCol w="1544238">
                  <a:extLst>
                    <a:ext uri="{9D8B030D-6E8A-4147-A177-3AD203B41FA5}">
                      <a16:colId xmlns:a16="http://schemas.microsoft.com/office/drawing/2014/main" val="399857402"/>
                    </a:ext>
                  </a:extLst>
                </a:gridCol>
                <a:gridCol w="1732362">
                  <a:extLst>
                    <a:ext uri="{9D8B030D-6E8A-4147-A177-3AD203B41FA5}">
                      <a16:colId xmlns:a16="http://schemas.microsoft.com/office/drawing/2014/main" val="2345476786"/>
                    </a:ext>
                  </a:extLst>
                </a:gridCol>
              </a:tblGrid>
              <a:tr h="152400">
                <a:tc gridSpan="2">
                  <a:txBody>
                    <a:bodyPr/>
                    <a:lstStyle/>
                    <a:p>
                      <a:pPr algn="ctr" fontAlgn="ctr">
                        <a:buNone/>
                      </a:pPr>
                      <a:r>
                        <a:rPr lang="fr-FR" sz="900" b="1" i="0" u="none" strike="noStrike">
                          <a:solidFill>
                            <a:srgbClr val="000000"/>
                          </a:solidFill>
                          <a:effectLst/>
                          <a:latin typeface="Arial" panose="020B0604020202020204" pitchFamily="34" charset="0"/>
                        </a:rPr>
                        <a:t>Variables financières générales</a:t>
                      </a:r>
                    </a:p>
                  </a:txBody>
                  <a:tcPr marL="9525" marR="9525" marT="9525" marB="0" anchor="ctr">
                    <a:lnL>
                      <a:noFill/>
                    </a:lnL>
                    <a:lnR>
                      <a:noFill/>
                    </a:lnR>
                    <a:lnT>
                      <a:noFill/>
                    </a:lnT>
                    <a:lnB w="6350" cap="flat" cmpd="sng" algn="ctr">
                      <a:solidFill>
                        <a:srgbClr val="F1A983"/>
                      </a:solidFill>
                      <a:prstDash val="solid"/>
                      <a:round/>
                      <a:headEnd type="none" w="med" len="med"/>
                      <a:tailEnd type="none" w="med" len="med"/>
                    </a:lnB>
                    <a:noFill/>
                  </a:tcPr>
                </a:tc>
                <a:tc hMerge="1">
                  <a:txBody>
                    <a:bodyPr/>
                    <a:lstStyle/>
                    <a:p>
                      <a:endParaRPr lang="fr-FR"/>
                    </a:p>
                  </a:txBody>
                  <a:tcPr/>
                </a:tc>
                <a:extLst>
                  <a:ext uri="{0D108BD9-81ED-4DB2-BD59-A6C34878D82A}">
                    <a16:rowId xmlns:a16="http://schemas.microsoft.com/office/drawing/2014/main" val="3961731460"/>
                  </a:ext>
                </a:extLst>
              </a:tr>
              <a:tr h="152400">
                <a:tc>
                  <a:txBody>
                    <a:bodyPr/>
                    <a:lstStyle/>
                    <a:p>
                      <a:pPr algn="l" fontAlgn="ctr">
                        <a:buNone/>
                      </a:pPr>
                      <a:r>
                        <a:rPr lang="fr-FR" sz="900" b="1" i="0" u="none" strike="noStrike">
                          <a:solidFill>
                            <a:srgbClr val="FFFFFF"/>
                          </a:solidFill>
                          <a:effectLst/>
                          <a:latin typeface="Arial" panose="020B0604020202020204" pitchFamily="34" charset="0"/>
                        </a:rPr>
                        <a:t>Variable</a:t>
                      </a: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ctr">
                        <a:buNone/>
                      </a:pPr>
                      <a:r>
                        <a:rPr lang="fr-FR" sz="900" b="1" i="0" u="none" strike="noStrike">
                          <a:solidFill>
                            <a:srgbClr val="FFFFFF"/>
                          </a:solidFill>
                          <a:effectLst/>
                          <a:latin typeface="Arial" panose="020B0604020202020204" pitchFamily="34" charset="0"/>
                        </a:rPr>
                        <a:t>Description</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extLst>
                  <a:ext uri="{0D108BD9-81ED-4DB2-BD59-A6C34878D82A}">
                    <a16:rowId xmlns:a16="http://schemas.microsoft.com/office/drawing/2014/main" val="442665645"/>
                  </a:ext>
                </a:extLst>
              </a:tr>
              <a:tr h="457200">
                <a:tc>
                  <a:txBody>
                    <a:bodyPr/>
                    <a:lstStyle/>
                    <a:p>
                      <a:pPr algn="l" fontAlgn="ctr">
                        <a:buNone/>
                      </a:pPr>
                      <a:r>
                        <a:rPr lang="fr-FR" sz="900" b="1" i="0" u="none" strike="noStrike" dirty="0" err="1">
                          <a:solidFill>
                            <a:srgbClr val="000000"/>
                          </a:solidFill>
                          <a:effectLst/>
                          <a:latin typeface="Arial" panose="020B0604020202020204" pitchFamily="34" charset="0"/>
                        </a:rPr>
                        <a:t>Solde_Compte_Courant</a:t>
                      </a:r>
                      <a:endParaRPr lang="fr-FR" sz="9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buNone/>
                      </a:pPr>
                      <a:r>
                        <a:rPr lang="fr-FR" sz="900" b="0" i="0" u="none" strike="noStrike">
                          <a:solidFill>
                            <a:srgbClr val="000000"/>
                          </a:solidFill>
                          <a:effectLst/>
                          <a:latin typeface="Arial" panose="020B0604020202020204" pitchFamily="34" charset="0"/>
                        </a:rPr>
                        <a:t>Solde du compte courant.</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extLst>
                  <a:ext uri="{0D108BD9-81ED-4DB2-BD59-A6C34878D82A}">
                    <a16:rowId xmlns:a16="http://schemas.microsoft.com/office/drawing/2014/main" val="3585996806"/>
                  </a:ext>
                </a:extLst>
              </a:tr>
              <a:tr h="304800">
                <a:tc>
                  <a:txBody>
                    <a:bodyPr/>
                    <a:lstStyle/>
                    <a:p>
                      <a:pPr algn="l" fontAlgn="ctr">
                        <a:buNone/>
                      </a:pPr>
                      <a:r>
                        <a:rPr lang="fr-FR" sz="900" b="1" i="0" u="none" strike="noStrike" dirty="0" err="1">
                          <a:solidFill>
                            <a:srgbClr val="FFFFFF"/>
                          </a:solidFill>
                          <a:effectLst/>
                          <a:latin typeface="Arial" panose="020B0604020202020204" pitchFamily="34" charset="0"/>
                        </a:rPr>
                        <a:t>Solde_Compte_Epargne</a:t>
                      </a:r>
                      <a:endParaRPr lang="fr-FR" sz="900" b="1" i="0" u="none" strike="noStrike" dirty="0">
                        <a:solidFill>
                          <a:srgbClr val="FFFFFF"/>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ctr">
                        <a:buNone/>
                      </a:pPr>
                      <a:r>
                        <a:rPr lang="fr-FR" sz="900" b="1" i="0" u="none" strike="noStrike" dirty="0">
                          <a:solidFill>
                            <a:srgbClr val="FFFFFF"/>
                          </a:solidFill>
                          <a:effectLst/>
                          <a:latin typeface="Arial" panose="020B0604020202020204" pitchFamily="34" charset="0"/>
                        </a:rPr>
                        <a:t>Solde du compte épargne.</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extLst>
                  <a:ext uri="{0D108BD9-81ED-4DB2-BD59-A6C34878D82A}">
                    <a16:rowId xmlns:a16="http://schemas.microsoft.com/office/drawing/2014/main" val="3142092322"/>
                  </a:ext>
                </a:extLst>
              </a:tr>
              <a:tr h="354984">
                <a:tc>
                  <a:txBody>
                    <a:bodyPr/>
                    <a:lstStyle/>
                    <a:p>
                      <a:pPr algn="l" fontAlgn="ctr">
                        <a:buNone/>
                      </a:pPr>
                      <a:r>
                        <a:rPr lang="fr-FR" sz="900" b="1" i="0" u="none" strike="noStrike" dirty="0" err="1">
                          <a:solidFill>
                            <a:srgbClr val="000000"/>
                          </a:solidFill>
                          <a:effectLst/>
                          <a:latin typeface="Arial" panose="020B0604020202020204" pitchFamily="34" charset="0"/>
                        </a:rPr>
                        <a:t>Total_Actifs_Detenus</a:t>
                      </a:r>
                      <a:endParaRPr lang="fr-FR" sz="9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buNone/>
                      </a:pPr>
                      <a:r>
                        <a:rPr lang="fr-FR" sz="900" b="0" i="0" u="none" strike="noStrike">
                          <a:solidFill>
                            <a:srgbClr val="000000"/>
                          </a:solidFill>
                          <a:effectLst/>
                          <a:latin typeface="Arial" panose="020B0604020202020204" pitchFamily="34" charset="0"/>
                        </a:rPr>
                        <a:t>Valeur totale des actifs détenus.</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extLst>
                  <a:ext uri="{0D108BD9-81ED-4DB2-BD59-A6C34878D82A}">
                    <a16:rowId xmlns:a16="http://schemas.microsoft.com/office/drawing/2014/main" val="2691503083"/>
                  </a:ext>
                </a:extLst>
              </a:tr>
              <a:tr h="119632">
                <a:tc>
                  <a:txBody>
                    <a:bodyPr/>
                    <a:lstStyle/>
                    <a:p>
                      <a:pPr algn="l" fontAlgn="ctr">
                        <a:buNone/>
                      </a:pPr>
                      <a:r>
                        <a:rPr lang="fr-FR" sz="900" b="1" i="0" u="none" strike="noStrike" dirty="0" err="1">
                          <a:solidFill>
                            <a:srgbClr val="FFFFFF"/>
                          </a:solidFill>
                          <a:effectLst/>
                          <a:latin typeface="Arial" panose="020B0604020202020204" pitchFamily="34" charset="0"/>
                        </a:rPr>
                        <a:t>Total_Dettes</a:t>
                      </a:r>
                      <a:r>
                        <a:rPr lang="fr-FR" sz="900" b="1" i="0" u="none" strike="noStrike" dirty="0">
                          <a:solidFill>
                            <a:srgbClr val="FFFFFF"/>
                          </a:solidFill>
                          <a:effectLst/>
                          <a:latin typeface="Arial" panose="020B0604020202020204" pitchFamily="34" charset="0"/>
                        </a:rPr>
                        <a:t>-Dus</a:t>
                      </a: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ctr">
                        <a:buNone/>
                      </a:pPr>
                      <a:r>
                        <a:rPr lang="fr-FR" sz="900" b="1" i="0" u="none" strike="noStrike">
                          <a:solidFill>
                            <a:srgbClr val="FFFFFF"/>
                          </a:solidFill>
                          <a:effectLst/>
                          <a:latin typeface="Arial" panose="020B0604020202020204" pitchFamily="34" charset="0"/>
                        </a:rPr>
                        <a:t>Montant total des dettes.</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extLst>
                  <a:ext uri="{0D108BD9-81ED-4DB2-BD59-A6C34878D82A}">
                    <a16:rowId xmlns:a16="http://schemas.microsoft.com/office/drawing/2014/main" val="2880081721"/>
                  </a:ext>
                </a:extLst>
              </a:tr>
              <a:tr h="457200">
                <a:tc>
                  <a:txBody>
                    <a:bodyPr/>
                    <a:lstStyle/>
                    <a:p>
                      <a:pPr algn="l" fontAlgn="ctr">
                        <a:buNone/>
                      </a:pPr>
                      <a:r>
                        <a:rPr lang="fr-FR" sz="900" b="1" i="0" u="none" strike="noStrike" dirty="0" err="1">
                          <a:solidFill>
                            <a:srgbClr val="000000"/>
                          </a:solidFill>
                          <a:effectLst/>
                          <a:latin typeface="Arial" panose="020B0604020202020204" pitchFamily="34" charset="0"/>
                        </a:rPr>
                        <a:t>Valeur_nette</a:t>
                      </a:r>
                      <a:endParaRPr lang="fr-FR" sz="9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buNone/>
                      </a:pPr>
                      <a:r>
                        <a:rPr lang="fr-FR" sz="900" b="0" i="0" u="none" strike="noStrike" dirty="0">
                          <a:solidFill>
                            <a:srgbClr val="000000"/>
                          </a:solidFill>
                          <a:effectLst/>
                          <a:latin typeface="Arial" panose="020B0604020202020204" pitchFamily="34" charset="0"/>
                        </a:rPr>
                        <a:t>Valeur nette (</a:t>
                      </a:r>
                      <a:r>
                        <a:rPr lang="fr-FR" sz="900" b="0" i="0" u="none" strike="noStrike" dirty="0" err="1">
                          <a:solidFill>
                            <a:srgbClr val="000000"/>
                          </a:solidFill>
                          <a:effectLst/>
                          <a:latin typeface="Arial" panose="020B0604020202020204" pitchFamily="34" charset="0"/>
                        </a:rPr>
                        <a:t>TotalAssets</a:t>
                      </a:r>
                      <a:r>
                        <a:rPr lang="fr-FR" sz="900" b="0" i="0" u="none" strike="noStrike" dirty="0">
                          <a:solidFill>
                            <a:srgbClr val="000000"/>
                          </a:solidFill>
                          <a:effectLst/>
                          <a:latin typeface="Arial" panose="020B0604020202020204" pitchFamily="34" charset="0"/>
                        </a:rPr>
                        <a:t> - </a:t>
                      </a:r>
                      <a:r>
                        <a:rPr lang="fr-FR" sz="900" b="0" i="0" u="none" strike="noStrike" dirty="0" err="1">
                          <a:solidFill>
                            <a:srgbClr val="000000"/>
                          </a:solidFill>
                          <a:effectLst/>
                          <a:latin typeface="Arial" panose="020B0604020202020204" pitchFamily="34" charset="0"/>
                        </a:rPr>
                        <a:t>TotalLiabilities</a:t>
                      </a:r>
                      <a:r>
                        <a:rPr lang="fr-FR" sz="900" b="0" i="0" u="none" strike="noStrike" dirty="0">
                          <a:solidFill>
                            <a:srgbClr val="000000"/>
                          </a:solidFill>
                          <a:effectLst/>
                          <a:latin typeface="Arial" panose="020B0604020202020204" pitchFamily="34" charset="0"/>
                        </a:rPr>
                        <a:t>).</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extLst>
                  <a:ext uri="{0D108BD9-81ED-4DB2-BD59-A6C34878D82A}">
                    <a16:rowId xmlns:a16="http://schemas.microsoft.com/office/drawing/2014/main" val="724837004"/>
                  </a:ext>
                </a:extLst>
              </a:tr>
            </a:tbl>
          </a:graphicData>
        </a:graphic>
      </p:graphicFrame>
      <p:graphicFrame>
        <p:nvGraphicFramePr>
          <p:cNvPr id="8" name="Tableau 7">
            <a:extLst>
              <a:ext uri="{FF2B5EF4-FFF2-40B4-BE49-F238E27FC236}">
                <a16:creationId xmlns:a16="http://schemas.microsoft.com/office/drawing/2014/main" id="{6CC6C704-88BA-69AC-19E5-471E331D6F04}"/>
              </a:ext>
            </a:extLst>
          </p:cNvPr>
          <p:cNvGraphicFramePr>
            <a:graphicFrameLocks noGrp="1"/>
          </p:cNvGraphicFramePr>
          <p:nvPr>
            <p:extLst>
              <p:ext uri="{D42A27DB-BD31-4B8C-83A1-F6EECF244321}">
                <p14:modId xmlns:p14="http://schemas.microsoft.com/office/powerpoint/2010/main" val="2935693209"/>
              </p:ext>
            </p:extLst>
          </p:nvPr>
        </p:nvGraphicFramePr>
        <p:xfrm>
          <a:off x="4412735" y="895055"/>
          <a:ext cx="3537547" cy="2027246"/>
        </p:xfrm>
        <a:graphic>
          <a:graphicData uri="http://schemas.openxmlformats.org/drawingml/2006/table">
            <a:tbl>
              <a:tblPr/>
              <a:tblGrid>
                <a:gridCol w="2001868">
                  <a:extLst>
                    <a:ext uri="{9D8B030D-6E8A-4147-A177-3AD203B41FA5}">
                      <a16:colId xmlns:a16="http://schemas.microsoft.com/office/drawing/2014/main" val="3453429780"/>
                    </a:ext>
                  </a:extLst>
                </a:gridCol>
                <a:gridCol w="1535679">
                  <a:extLst>
                    <a:ext uri="{9D8B030D-6E8A-4147-A177-3AD203B41FA5}">
                      <a16:colId xmlns:a16="http://schemas.microsoft.com/office/drawing/2014/main" val="1920599385"/>
                    </a:ext>
                  </a:extLst>
                </a:gridCol>
              </a:tblGrid>
              <a:tr h="152400">
                <a:tc gridSpan="2">
                  <a:txBody>
                    <a:bodyPr/>
                    <a:lstStyle/>
                    <a:p>
                      <a:pPr algn="ctr" fontAlgn="ctr">
                        <a:buNone/>
                      </a:pPr>
                      <a:r>
                        <a:rPr lang="fr-FR" sz="900" b="1" i="0" u="none" strike="noStrike" dirty="0">
                          <a:solidFill>
                            <a:srgbClr val="000000"/>
                          </a:solidFill>
                          <a:effectLst/>
                          <a:latin typeface="Arial" panose="020B0604020202020204" pitchFamily="34" charset="0"/>
                        </a:rPr>
                        <a:t>Variables de charges et endettement</a:t>
                      </a:r>
                    </a:p>
                  </a:txBody>
                  <a:tcPr marL="9525" marR="9525" marT="9525" marB="0" anchor="ctr">
                    <a:lnL>
                      <a:noFill/>
                    </a:lnL>
                    <a:lnR>
                      <a:noFill/>
                    </a:lnR>
                    <a:lnT>
                      <a:noFill/>
                    </a:lnT>
                    <a:lnB w="6350" cap="flat" cmpd="sng" algn="ctr">
                      <a:solidFill>
                        <a:srgbClr val="F1A983"/>
                      </a:solidFill>
                      <a:prstDash val="solid"/>
                      <a:round/>
                      <a:headEnd type="none" w="med" len="med"/>
                      <a:tailEnd type="none" w="med" len="med"/>
                    </a:lnB>
                    <a:noFill/>
                  </a:tcPr>
                </a:tc>
                <a:tc hMerge="1">
                  <a:txBody>
                    <a:bodyPr/>
                    <a:lstStyle/>
                    <a:p>
                      <a:endParaRPr lang="fr-FR"/>
                    </a:p>
                  </a:txBody>
                  <a:tcPr/>
                </a:tc>
                <a:extLst>
                  <a:ext uri="{0D108BD9-81ED-4DB2-BD59-A6C34878D82A}">
                    <a16:rowId xmlns:a16="http://schemas.microsoft.com/office/drawing/2014/main" val="3594902376"/>
                  </a:ext>
                </a:extLst>
              </a:tr>
              <a:tr h="194587">
                <a:tc>
                  <a:txBody>
                    <a:bodyPr/>
                    <a:lstStyle/>
                    <a:p>
                      <a:pPr algn="l" fontAlgn="ctr">
                        <a:buNone/>
                      </a:pPr>
                      <a:r>
                        <a:rPr lang="fr-FR" sz="900" b="1" i="0" u="none" strike="noStrike" dirty="0">
                          <a:solidFill>
                            <a:srgbClr val="FFFFFF"/>
                          </a:solidFill>
                          <a:effectLst/>
                          <a:latin typeface="Arial" panose="020B0604020202020204" pitchFamily="34" charset="0"/>
                        </a:rPr>
                        <a:t>Variable</a:t>
                      </a: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ctr">
                        <a:buNone/>
                      </a:pPr>
                      <a:r>
                        <a:rPr lang="fr-FR" sz="900" b="1" i="0" u="none" strike="noStrike">
                          <a:solidFill>
                            <a:srgbClr val="FFFFFF"/>
                          </a:solidFill>
                          <a:effectLst/>
                          <a:latin typeface="Arial" panose="020B0604020202020204" pitchFamily="34" charset="0"/>
                        </a:rPr>
                        <a:t>Description</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extLst>
                  <a:ext uri="{0D108BD9-81ED-4DB2-BD59-A6C34878D82A}">
                    <a16:rowId xmlns:a16="http://schemas.microsoft.com/office/drawing/2014/main" val="501624069"/>
                  </a:ext>
                </a:extLst>
              </a:tr>
              <a:tr h="304800">
                <a:tc>
                  <a:txBody>
                    <a:bodyPr/>
                    <a:lstStyle/>
                    <a:p>
                      <a:pPr algn="l" fontAlgn="ctr">
                        <a:buNone/>
                      </a:pPr>
                      <a:r>
                        <a:rPr lang="fr-FR" sz="900" b="1" i="0" u="none" strike="noStrike" dirty="0" err="1">
                          <a:solidFill>
                            <a:srgbClr val="000000"/>
                          </a:solidFill>
                          <a:effectLst/>
                          <a:latin typeface="Arial" panose="020B0604020202020204" pitchFamily="34" charset="0"/>
                        </a:rPr>
                        <a:t>Paiements_mensuels_dettes</a:t>
                      </a:r>
                      <a:endParaRPr lang="fr-FR" sz="9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buNone/>
                      </a:pPr>
                      <a:r>
                        <a:rPr lang="fr-FR" sz="900" b="0" i="0" u="none" strike="noStrike">
                          <a:solidFill>
                            <a:srgbClr val="000000"/>
                          </a:solidFill>
                          <a:effectLst/>
                          <a:latin typeface="Arial" panose="020B0604020202020204" pitchFamily="34" charset="0"/>
                        </a:rPr>
                        <a:t>Paiements mensuels de dettes existantes.</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extLst>
                  <a:ext uri="{0D108BD9-81ED-4DB2-BD59-A6C34878D82A}">
                    <a16:rowId xmlns:a16="http://schemas.microsoft.com/office/drawing/2014/main" val="2742617493"/>
                  </a:ext>
                </a:extLst>
              </a:tr>
              <a:tr h="308659">
                <a:tc>
                  <a:txBody>
                    <a:bodyPr/>
                    <a:lstStyle/>
                    <a:p>
                      <a:pPr algn="l" fontAlgn="ctr">
                        <a:buNone/>
                      </a:pPr>
                      <a:r>
                        <a:rPr lang="fr-FR" sz="900" b="1" i="0" u="none" strike="noStrike" dirty="0" err="1">
                          <a:solidFill>
                            <a:srgbClr val="FFFFFF"/>
                          </a:solidFill>
                          <a:effectLst/>
                          <a:latin typeface="Arial" panose="020B0604020202020204" pitchFamily="34" charset="0"/>
                        </a:rPr>
                        <a:t>Ratio_Dette_Revenu</a:t>
                      </a:r>
                      <a:endParaRPr lang="fr-FR" sz="900" b="1" i="0" u="none" strike="noStrike" dirty="0">
                        <a:solidFill>
                          <a:srgbClr val="FFFFFF"/>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ctr">
                        <a:buNone/>
                      </a:pPr>
                      <a:r>
                        <a:rPr lang="fr-FR" sz="900" b="1" i="0" u="none" strike="noStrike">
                          <a:solidFill>
                            <a:srgbClr val="FFFFFF"/>
                          </a:solidFill>
                          <a:effectLst/>
                          <a:latin typeface="Arial" panose="020B0604020202020204" pitchFamily="34" charset="0"/>
                        </a:rPr>
                        <a:t>Ratio dettes / revenu.</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extLst>
                  <a:ext uri="{0D108BD9-81ED-4DB2-BD59-A6C34878D82A}">
                    <a16:rowId xmlns:a16="http://schemas.microsoft.com/office/drawing/2014/main" val="2652771764"/>
                  </a:ext>
                </a:extLst>
              </a:tr>
              <a:tr h="457200">
                <a:tc>
                  <a:txBody>
                    <a:bodyPr/>
                    <a:lstStyle/>
                    <a:p>
                      <a:pPr algn="l" fontAlgn="ctr">
                        <a:buNone/>
                      </a:pPr>
                      <a:r>
                        <a:rPr lang="fr-FR" sz="900" b="1" i="0" u="none" strike="noStrike" dirty="0" err="1">
                          <a:solidFill>
                            <a:srgbClr val="000000"/>
                          </a:solidFill>
                          <a:effectLst/>
                          <a:latin typeface="Arial" panose="020B0604020202020204" pitchFamily="34" charset="0"/>
                        </a:rPr>
                        <a:t>Ratio_DettePret_Revenu</a:t>
                      </a:r>
                      <a:endParaRPr lang="fr-FR" sz="9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buNone/>
                      </a:pPr>
                      <a:r>
                        <a:rPr lang="fr-FR" sz="900" b="0" i="0" u="none" strike="noStrike">
                          <a:solidFill>
                            <a:srgbClr val="000000"/>
                          </a:solidFill>
                          <a:effectLst/>
                          <a:latin typeface="Arial" panose="020B0604020202020204" pitchFamily="34" charset="0"/>
                        </a:rPr>
                        <a:t>Ratio total dettes / revenu en tenant compte du prêt demandé.</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extLst>
                  <a:ext uri="{0D108BD9-81ED-4DB2-BD59-A6C34878D82A}">
                    <a16:rowId xmlns:a16="http://schemas.microsoft.com/office/drawing/2014/main" val="2367219980"/>
                  </a:ext>
                </a:extLst>
              </a:tr>
              <a:tr h="609600">
                <a:tc>
                  <a:txBody>
                    <a:bodyPr/>
                    <a:lstStyle/>
                    <a:p>
                      <a:pPr algn="l" fontAlgn="ctr">
                        <a:buNone/>
                      </a:pPr>
                      <a:r>
                        <a:rPr lang="fr-FR" sz="900" b="1" i="0" u="none" strike="noStrike" dirty="0" err="1">
                          <a:solidFill>
                            <a:srgbClr val="FFFFFF"/>
                          </a:solidFill>
                          <a:effectLst/>
                          <a:latin typeface="Arial" panose="020B0604020202020204" pitchFamily="34" charset="0"/>
                        </a:rPr>
                        <a:t>Historique_paiement_charges</a:t>
                      </a:r>
                      <a:endParaRPr lang="fr-FR" sz="900" b="1" i="0" u="none" strike="noStrike" dirty="0">
                        <a:solidFill>
                          <a:srgbClr val="FFFFFF"/>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ctr">
                        <a:buNone/>
                      </a:pPr>
                      <a:r>
                        <a:rPr lang="fr-FR" sz="900" b="1" i="0" u="none" strike="noStrike" dirty="0">
                          <a:solidFill>
                            <a:srgbClr val="FFFFFF"/>
                          </a:solidFill>
                          <a:effectLst/>
                          <a:latin typeface="Arial" panose="020B0604020202020204" pitchFamily="34" charset="0"/>
                        </a:rPr>
                        <a:t>Historique de paiement des charges/abonnements (eau, électricité…).</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extLst>
                  <a:ext uri="{0D108BD9-81ED-4DB2-BD59-A6C34878D82A}">
                    <a16:rowId xmlns:a16="http://schemas.microsoft.com/office/drawing/2014/main" val="2860385006"/>
                  </a:ext>
                </a:extLst>
              </a:tr>
            </a:tbl>
          </a:graphicData>
        </a:graphic>
      </p:graphicFrame>
      <p:graphicFrame>
        <p:nvGraphicFramePr>
          <p:cNvPr id="10" name="Tableau 9">
            <a:extLst>
              <a:ext uri="{FF2B5EF4-FFF2-40B4-BE49-F238E27FC236}">
                <a16:creationId xmlns:a16="http://schemas.microsoft.com/office/drawing/2014/main" id="{0C840401-D92E-50BA-07D5-843A094399FF}"/>
              </a:ext>
            </a:extLst>
          </p:cNvPr>
          <p:cNvGraphicFramePr>
            <a:graphicFrameLocks noGrp="1"/>
          </p:cNvGraphicFramePr>
          <p:nvPr>
            <p:extLst>
              <p:ext uri="{D42A27DB-BD31-4B8C-83A1-F6EECF244321}">
                <p14:modId xmlns:p14="http://schemas.microsoft.com/office/powerpoint/2010/main" val="3999286822"/>
              </p:ext>
            </p:extLst>
          </p:nvPr>
        </p:nvGraphicFramePr>
        <p:xfrm>
          <a:off x="4394000" y="3427216"/>
          <a:ext cx="3537547" cy="914400"/>
        </p:xfrm>
        <a:graphic>
          <a:graphicData uri="http://schemas.openxmlformats.org/drawingml/2006/table">
            <a:tbl>
              <a:tblPr/>
              <a:tblGrid>
                <a:gridCol w="1744092">
                  <a:extLst>
                    <a:ext uri="{9D8B030D-6E8A-4147-A177-3AD203B41FA5}">
                      <a16:colId xmlns:a16="http://schemas.microsoft.com/office/drawing/2014/main" val="2634578589"/>
                    </a:ext>
                  </a:extLst>
                </a:gridCol>
                <a:gridCol w="1793455">
                  <a:extLst>
                    <a:ext uri="{9D8B030D-6E8A-4147-A177-3AD203B41FA5}">
                      <a16:colId xmlns:a16="http://schemas.microsoft.com/office/drawing/2014/main" val="1095670675"/>
                    </a:ext>
                  </a:extLst>
                </a:gridCol>
              </a:tblGrid>
              <a:tr h="304800">
                <a:tc gridSpan="2">
                  <a:txBody>
                    <a:bodyPr/>
                    <a:lstStyle/>
                    <a:p>
                      <a:pPr algn="ctr" fontAlgn="ctr">
                        <a:buNone/>
                      </a:pPr>
                      <a:r>
                        <a:rPr lang="fr-FR" sz="900" b="1" i="0" u="none" strike="noStrike">
                          <a:solidFill>
                            <a:srgbClr val="000000"/>
                          </a:solidFill>
                          <a:effectLst/>
                          <a:latin typeface="Arial" panose="020B0604020202020204" pitchFamily="34" charset="0"/>
                        </a:rPr>
                        <a:t>Variables de risque</a:t>
                      </a:r>
                    </a:p>
                  </a:txBody>
                  <a:tcPr marL="9525" marR="9525" marT="9525" marB="0" anchor="ctr">
                    <a:lnL>
                      <a:noFill/>
                    </a:lnL>
                    <a:lnR>
                      <a:noFill/>
                    </a:lnR>
                    <a:lnT>
                      <a:noFill/>
                    </a:lnT>
                    <a:lnB w="6350" cap="flat" cmpd="sng" algn="ctr">
                      <a:solidFill>
                        <a:srgbClr val="F1A983"/>
                      </a:solidFill>
                      <a:prstDash val="solid"/>
                      <a:round/>
                      <a:headEnd type="none" w="med" len="med"/>
                      <a:tailEnd type="none" w="med" len="med"/>
                    </a:lnB>
                    <a:noFill/>
                  </a:tcPr>
                </a:tc>
                <a:tc hMerge="1">
                  <a:txBody>
                    <a:bodyPr/>
                    <a:lstStyle/>
                    <a:p>
                      <a:endParaRPr lang="fr-FR"/>
                    </a:p>
                  </a:txBody>
                  <a:tcPr/>
                </a:tc>
                <a:extLst>
                  <a:ext uri="{0D108BD9-81ED-4DB2-BD59-A6C34878D82A}">
                    <a16:rowId xmlns:a16="http://schemas.microsoft.com/office/drawing/2014/main" val="3102123817"/>
                  </a:ext>
                </a:extLst>
              </a:tr>
              <a:tr h="304800">
                <a:tc>
                  <a:txBody>
                    <a:bodyPr/>
                    <a:lstStyle/>
                    <a:p>
                      <a:pPr algn="l" fontAlgn="ctr">
                        <a:buNone/>
                      </a:pPr>
                      <a:r>
                        <a:rPr lang="fr-FR" sz="900" b="1" i="0" u="none" strike="noStrike" dirty="0">
                          <a:solidFill>
                            <a:srgbClr val="FFFFFF"/>
                          </a:solidFill>
                          <a:effectLst/>
                          <a:latin typeface="Arial" panose="020B0604020202020204" pitchFamily="34" charset="0"/>
                        </a:rPr>
                        <a:t>Variable</a:t>
                      </a: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ctr">
                        <a:buNone/>
                      </a:pPr>
                      <a:r>
                        <a:rPr lang="fr-FR" sz="900" b="1" i="0" u="none" strike="noStrike">
                          <a:solidFill>
                            <a:srgbClr val="FFFFFF"/>
                          </a:solidFill>
                          <a:effectLst/>
                          <a:latin typeface="Arial" panose="020B0604020202020204" pitchFamily="34" charset="0"/>
                        </a:rPr>
                        <a:t>Description</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extLst>
                  <a:ext uri="{0D108BD9-81ED-4DB2-BD59-A6C34878D82A}">
                    <a16:rowId xmlns:a16="http://schemas.microsoft.com/office/drawing/2014/main" val="3161947777"/>
                  </a:ext>
                </a:extLst>
              </a:tr>
              <a:tr h="304800">
                <a:tc>
                  <a:txBody>
                    <a:bodyPr/>
                    <a:lstStyle/>
                    <a:p>
                      <a:pPr algn="l" fontAlgn="ctr">
                        <a:buNone/>
                      </a:pPr>
                      <a:r>
                        <a:rPr lang="fr-FR" sz="900" b="1" i="0" u="none" strike="noStrike">
                          <a:solidFill>
                            <a:srgbClr val="000000"/>
                          </a:solidFill>
                          <a:effectLst/>
                          <a:latin typeface="Arial" panose="020B0604020202020204" pitchFamily="34" charset="0"/>
                        </a:rPr>
                        <a:t>RiskScore</a:t>
                      </a: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buNone/>
                      </a:pPr>
                      <a:r>
                        <a:rPr lang="fr-FR" sz="900" b="0" i="0" u="none" strike="noStrike" dirty="0">
                          <a:solidFill>
                            <a:srgbClr val="000000"/>
                          </a:solidFill>
                          <a:effectLst/>
                          <a:latin typeface="Arial" panose="020B0604020202020204" pitchFamily="34" charset="0"/>
                        </a:rPr>
                        <a:t>Score global de risque calculé par l’institution.</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extLst>
                  <a:ext uri="{0D108BD9-81ED-4DB2-BD59-A6C34878D82A}">
                    <a16:rowId xmlns:a16="http://schemas.microsoft.com/office/drawing/2014/main" val="601174018"/>
                  </a:ext>
                </a:extLst>
              </a:tr>
            </a:tbl>
          </a:graphicData>
        </a:graphic>
      </p:graphicFrame>
      <p:graphicFrame>
        <p:nvGraphicFramePr>
          <p:cNvPr id="2" name="Tableau 1">
            <a:extLst>
              <a:ext uri="{FF2B5EF4-FFF2-40B4-BE49-F238E27FC236}">
                <a16:creationId xmlns:a16="http://schemas.microsoft.com/office/drawing/2014/main" id="{8BC307E9-93CB-7F72-0802-13957B2A141E}"/>
              </a:ext>
            </a:extLst>
          </p:cNvPr>
          <p:cNvGraphicFramePr>
            <a:graphicFrameLocks noGrp="1"/>
          </p:cNvGraphicFramePr>
          <p:nvPr>
            <p:extLst>
              <p:ext uri="{D42A27DB-BD31-4B8C-83A1-F6EECF244321}">
                <p14:modId xmlns:p14="http://schemas.microsoft.com/office/powerpoint/2010/main" val="865888438"/>
              </p:ext>
            </p:extLst>
          </p:nvPr>
        </p:nvGraphicFramePr>
        <p:xfrm>
          <a:off x="8103264" y="895055"/>
          <a:ext cx="3276600" cy="3352800"/>
        </p:xfrm>
        <a:graphic>
          <a:graphicData uri="http://schemas.openxmlformats.org/drawingml/2006/table">
            <a:tbl>
              <a:tblPr/>
              <a:tblGrid>
                <a:gridCol w="1660540">
                  <a:extLst>
                    <a:ext uri="{9D8B030D-6E8A-4147-A177-3AD203B41FA5}">
                      <a16:colId xmlns:a16="http://schemas.microsoft.com/office/drawing/2014/main" val="783370258"/>
                    </a:ext>
                  </a:extLst>
                </a:gridCol>
                <a:gridCol w="1616060">
                  <a:extLst>
                    <a:ext uri="{9D8B030D-6E8A-4147-A177-3AD203B41FA5}">
                      <a16:colId xmlns:a16="http://schemas.microsoft.com/office/drawing/2014/main" val="3706924397"/>
                    </a:ext>
                  </a:extLst>
                </a:gridCol>
              </a:tblGrid>
              <a:tr h="152400">
                <a:tc gridSpan="2">
                  <a:txBody>
                    <a:bodyPr/>
                    <a:lstStyle/>
                    <a:p>
                      <a:pPr algn="ctr" fontAlgn="ctr">
                        <a:buNone/>
                      </a:pPr>
                      <a:r>
                        <a:rPr lang="fr-FR" sz="900" b="1" i="0" u="none" strike="noStrike">
                          <a:solidFill>
                            <a:srgbClr val="000000"/>
                          </a:solidFill>
                          <a:effectLst/>
                          <a:latin typeface="Arial" panose="020B0604020202020204" pitchFamily="34" charset="0"/>
                        </a:rPr>
                        <a:t>Variables liées au crédit</a:t>
                      </a:r>
                    </a:p>
                  </a:txBody>
                  <a:tcPr marL="9525" marR="9525" marT="9525" marB="0" anchor="ctr">
                    <a:lnL>
                      <a:noFill/>
                    </a:lnL>
                    <a:lnR>
                      <a:noFill/>
                    </a:lnR>
                    <a:lnT>
                      <a:noFill/>
                    </a:lnT>
                    <a:lnB w="6350" cap="flat" cmpd="sng" algn="ctr">
                      <a:solidFill>
                        <a:srgbClr val="F1A983"/>
                      </a:solidFill>
                      <a:prstDash val="solid"/>
                      <a:round/>
                      <a:headEnd type="none" w="med" len="med"/>
                      <a:tailEnd type="none" w="med" len="med"/>
                    </a:lnB>
                    <a:noFill/>
                  </a:tcPr>
                </a:tc>
                <a:tc hMerge="1">
                  <a:txBody>
                    <a:bodyPr/>
                    <a:lstStyle/>
                    <a:p>
                      <a:endParaRPr lang="fr-FR"/>
                    </a:p>
                  </a:txBody>
                  <a:tcPr/>
                </a:tc>
                <a:extLst>
                  <a:ext uri="{0D108BD9-81ED-4DB2-BD59-A6C34878D82A}">
                    <a16:rowId xmlns:a16="http://schemas.microsoft.com/office/drawing/2014/main" val="1737537314"/>
                  </a:ext>
                </a:extLst>
              </a:tr>
              <a:tr h="152400">
                <a:tc>
                  <a:txBody>
                    <a:bodyPr/>
                    <a:lstStyle/>
                    <a:p>
                      <a:pPr algn="l" fontAlgn="ctr">
                        <a:buNone/>
                      </a:pPr>
                      <a:r>
                        <a:rPr lang="fr-FR" sz="900" b="1" i="0" u="none" strike="noStrike">
                          <a:solidFill>
                            <a:srgbClr val="FFFFFF"/>
                          </a:solidFill>
                          <a:effectLst/>
                          <a:latin typeface="Arial" panose="020B0604020202020204" pitchFamily="34" charset="0"/>
                        </a:rPr>
                        <a:t>Variable</a:t>
                      </a: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ctr">
                        <a:buNone/>
                      </a:pPr>
                      <a:r>
                        <a:rPr lang="fr-FR" sz="900" b="1" i="0" u="none" strike="noStrike">
                          <a:solidFill>
                            <a:srgbClr val="FFFFFF"/>
                          </a:solidFill>
                          <a:effectLst/>
                          <a:latin typeface="Arial" panose="020B0604020202020204" pitchFamily="34" charset="0"/>
                        </a:rPr>
                        <a:t>Description</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extLst>
                  <a:ext uri="{0D108BD9-81ED-4DB2-BD59-A6C34878D82A}">
                    <a16:rowId xmlns:a16="http://schemas.microsoft.com/office/drawing/2014/main" val="3316550007"/>
                  </a:ext>
                </a:extLst>
              </a:tr>
              <a:tr h="304800">
                <a:tc>
                  <a:txBody>
                    <a:bodyPr/>
                    <a:lstStyle/>
                    <a:p>
                      <a:pPr algn="l" fontAlgn="ctr">
                        <a:buNone/>
                      </a:pPr>
                      <a:r>
                        <a:rPr lang="fr-FR" sz="900" b="1" i="0" u="none" strike="noStrike">
                          <a:solidFill>
                            <a:srgbClr val="000000"/>
                          </a:solidFill>
                          <a:effectLst/>
                          <a:latin typeface="Arial" panose="020B0604020202020204" pitchFamily="34" charset="0"/>
                        </a:rPr>
                        <a:t>CreditScore</a:t>
                      </a: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buNone/>
                      </a:pPr>
                      <a:r>
                        <a:rPr lang="fr-FR" sz="900" b="0" i="0" u="none" strike="noStrike">
                          <a:solidFill>
                            <a:srgbClr val="000000"/>
                          </a:solidFill>
                          <a:effectLst/>
                          <a:latin typeface="Arial" panose="020B0604020202020204" pitchFamily="34" charset="0"/>
                        </a:rPr>
                        <a:t>Score de crédit mesurant la solvabilité.</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extLst>
                  <a:ext uri="{0D108BD9-81ED-4DB2-BD59-A6C34878D82A}">
                    <a16:rowId xmlns:a16="http://schemas.microsoft.com/office/drawing/2014/main" val="2387689874"/>
                  </a:ext>
                </a:extLst>
              </a:tr>
              <a:tr h="304800">
                <a:tc>
                  <a:txBody>
                    <a:bodyPr/>
                    <a:lstStyle/>
                    <a:p>
                      <a:pPr algn="l" fontAlgn="ctr">
                        <a:buNone/>
                      </a:pPr>
                      <a:r>
                        <a:rPr lang="fr-FR" sz="900" b="1" i="0" u="none" strike="noStrike" dirty="0" err="1">
                          <a:solidFill>
                            <a:srgbClr val="FFFFFF"/>
                          </a:solidFill>
                          <a:effectLst/>
                          <a:latin typeface="Arial" panose="020B0604020202020204" pitchFamily="34" charset="0"/>
                        </a:rPr>
                        <a:t>Duree_Historique_Credit</a:t>
                      </a:r>
                      <a:endParaRPr lang="fr-FR" sz="900" b="1" i="0" u="none" strike="noStrike" dirty="0">
                        <a:solidFill>
                          <a:srgbClr val="FFFFFF"/>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ctr">
                        <a:buNone/>
                      </a:pPr>
                      <a:r>
                        <a:rPr lang="fr-FR" sz="900" b="1" i="0" u="none" strike="noStrike">
                          <a:solidFill>
                            <a:srgbClr val="FFFFFF"/>
                          </a:solidFill>
                          <a:effectLst/>
                          <a:latin typeface="Arial" panose="020B0604020202020204" pitchFamily="34" charset="0"/>
                        </a:rPr>
                        <a:t>Durée totale de l’historique de crédit.</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extLst>
                  <a:ext uri="{0D108BD9-81ED-4DB2-BD59-A6C34878D82A}">
                    <a16:rowId xmlns:a16="http://schemas.microsoft.com/office/drawing/2014/main" val="2889297405"/>
                  </a:ext>
                </a:extLst>
              </a:tr>
              <a:tr h="457200">
                <a:tc>
                  <a:txBody>
                    <a:bodyPr/>
                    <a:lstStyle/>
                    <a:p>
                      <a:pPr algn="l" fontAlgn="ctr">
                        <a:buNone/>
                      </a:pPr>
                      <a:r>
                        <a:rPr lang="fr-FR" sz="900" b="1" i="0" u="none" strike="noStrike" dirty="0" err="1">
                          <a:solidFill>
                            <a:srgbClr val="000000"/>
                          </a:solidFill>
                          <a:effectLst/>
                          <a:latin typeface="Arial" panose="020B0604020202020204" pitchFamily="34" charset="0"/>
                        </a:rPr>
                        <a:t>Historique_comportement_paiement</a:t>
                      </a:r>
                      <a:endParaRPr lang="fr-FR" sz="9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buNone/>
                      </a:pPr>
                      <a:r>
                        <a:rPr lang="fr-FR" sz="900" b="0" i="0" u="none" strike="noStrike">
                          <a:solidFill>
                            <a:srgbClr val="000000"/>
                          </a:solidFill>
                          <a:effectLst/>
                          <a:latin typeface="Arial" panose="020B0604020202020204" pitchFamily="34" charset="0"/>
                        </a:rPr>
                        <a:t>Historique des paiements passés (ponctualité, retards…).</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extLst>
                  <a:ext uri="{0D108BD9-81ED-4DB2-BD59-A6C34878D82A}">
                    <a16:rowId xmlns:a16="http://schemas.microsoft.com/office/drawing/2014/main" val="2034258133"/>
                  </a:ext>
                </a:extLst>
              </a:tr>
              <a:tr h="457200">
                <a:tc>
                  <a:txBody>
                    <a:bodyPr/>
                    <a:lstStyle/>
                    <a:p>
                      <a:pPr algn="l" fontAlgn="ctr">
                        <a:buNone/>
                      </a:pPr>
                      <a:r>
                        <a:rPr lang="fr-FR" sz="900" b="1" i="0" u="none" strike="noStrike" dirty="0" err="1">
                          <a:solidFill>
                            <a:srgbClr val="FFFFFF"/>
                          </a:solidFill>
                          <a:effectLst/>
                          <a:latin typeface="Arial" panose="020B0604020202020204" pitchFamily="34" charset="0"/>
                        </a:rPr>
                        <a:t>Taux_Utilisation_carte_de_credit</a:t>
                      </a:r>
                      <a:endParaRPr lang="fr-FR" sz="900" b="1" i="0" u="none" strike="noStrike" dirty="0">
                        <a:solidFill>
                          <a:srgbClr val="FFFFFF"/>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ctr">
                        <a:buNone/>
                      </a:pPr>
                      <a:r>
                        <a:rPr lang="fr-FR" sz="900" b="1" i="0" u="none" strike="noStrike" dirty="0">
                          <a:solidFill>
                            <a:srgbClr val="FFFFFF"/>
                          </a:solidFill>
                          <a:effectLst/>
                          <a:latin typeface="Arial" panose="020B0604020202020204" pitchFamily="34" charset="0"/>
                        </a:rPr>
                        <a:t>Pourcentage d’utilisation des cartes de crédit.</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extLst>
                  <a:ext uri="{0D108BD9-81ED-4DB2-BD59-A6C34878D82A}">
                    <a16:rowId xmlns:a16="http://schemas.microsoft.com/office/drawing/2014/main" val="2804039570"/>
                  </a:ext>
                </a:extLst>
              </a:tr>
              <a:tr h="609600">
                <a:tc>
                  <a:txBody>
                    <a:bodyPr/>
                    <a:lstStyle/>
                    <a:p>
                      <a:pPr algn="l" fontAlgn="ctr">
                        <a:buNone/>
                      </a:pPr>
                      <a:r>
                        <a:rPr lang="fr-FR" sz="900" b="1" i="0" u="none" strike="noStrike" dirty="0" err="1">
                          <a:solidFill>
                            <a:srgbClr val="000000"/>
                          </a:solidFill>
                          <a:effectLst/>
                          <a:latin typeface="Arial" panose="020B0604020202020204" pitchFamily="34" charset="0"/>
                        </a:rPr>
                        <a:t>Nombre_lignes_credit_actifs</a:t>
                      </a:r>
                      <a:endParaRPr lang="fr-FR" sz="9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buNone/>
                      </a:pPr>
                      <a:r>
                        <a:rPr lang="fr-FR" sz="900" b="0" i="0" u="none" strike="noStrike">
                          <a:solidFill>
                            <a:srgbClr val="000000"/>
                          </a:solidFill>
                          <a:effectLst/>
                          <a:latin typeface="Arial" panose="020B0604020202020204" pitchFamily="34" charset="0"/>
                        </a:rPr>
                        <a:t>Nombre de lignes de crédit actives.</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extLst>
                  <a:ext uri="{0D108BD9-81ED-4DB2-BD59-A6C34878D82A}">
                    <a16:rowId xmlns:a16="http://schemas.microsoft.com/office/drawing/2014/main" val="3028885509"/>
                  </a:ext>
                </a:extLst>
              </a:tr>
              <a:tr h="304800">
                <a:tc>
                  <a:txBody>
                    <a:bodyPr/>
                    <a:lstStyle/>
                    <a:p>
                      <a:pPr algn="l" fontAlgn="ctr">
                        <a:buNone/>
                      </a:pPr>
                      <a:r>
                        <a:rPr lang="fr-FR" sz="900" b="1" i="0" u="none" strike="noStrike" dirty="0" err="1">
                          <a:solidFill>
                            <a:srgbClr val="FFFFFF"/>
                          </a:solidFill>
                          <a:effectLst/>
                          <a:latin typeface="Arial" panose="020B0604020202020204" pitchFamily="34" charset="0"/>
                        </a:rPr>
                        <a:t>Nombre_verifications_credits</a:t>
                      </a:r>
                      <a:endParaRPr lang="fr-FR" sz="900" b="1" i="0" u="none" strike="noStrike" dirty="0">
                        <a:solidFill>
                          <a:srgbClr val="FFFFFF"/>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ctr">
                        <a:buNone/>
                      </a:pPr>
                      <a:r>
                        <a:rPr lang="fr-FR" sz="900" b="1" i="0" u="none" strike="noStrike">
                          <a:solidFill>
                            <a:srgbClr val="FFFFFF"/>
                          </a:solidFill>
                          <a:effectLst/>
                          <a:latin typeface="Arial" panose="020B0604020202020204" pitchFamily="34" charset="0"/>
                        </a:rPr>
                        <a:t>Nombre de vérifications de crédit récent.</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extLst>
                  <a:ext uri="{0D108BD9-81ED-4DB2-BD59-A6C34878D82A}">
                    <a16:rowId xmlns:a16="http://schemas.microsoft.com/office/drawing/2014/main" val="19030511"/>
                  </a:ext>
                </a:extLst>
              </a:tr>
              <a:tr h="152400">
                <a:tc>
                  <a:txBody>
                    <a:bodyPr/>
                    <a:lstStyle/>
                    <a:p>
                      <a:pPr algn="l" fontAlgn="ctr">
                        <a:buNone/>
                      </a:pPr>
                      <a:r>
                        <a:rPr lang="fr-FR" sz="900" b="1" i="0" u="none" strike="noStrike" dirty="0" err="1">
                          <a:solidFill>
                            <a:srgbClr val="000000"/>
                          </a:solidFill>
                          <a:effectLst/>
                          <a:latin typeface="Arial" panose="020B0604020202020204" pitchFamily="34" charset="0"/>
                        </a:rPr>
                        <a:t>Historique_Faillite</a:t>
                      </a:r>
                      <a:endParaRPr lang="fr-FR" sz="9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buNone/>
                      </a:pPr>
                      <a:r>
                        <a:rPr lang="fr-FR" sz="900" b="0" i="0" u="none" strike="noStrike">
                          <a:solidFill>
                            <a:srgbClr val="000000"/>
                          </a:solidFill>
                          <a:effectLst/>
                          <a:latin typeface="Arial" panose="020B0604020202020204" pitchFamily="34" charset="0"/>
                        </a:rPr>
                        <a:t>Historique de faillites.</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extLst>
                  <a:ext uri="{0D108BD9-81ED-4DB2-BD59-A6C34878D82A}">
                    <a16:rowId xmlns:a16="http://schemas.microsoft.com/office/drawing/2014/main" val="635774788"/>
                  </a:ext>
                </a:extLst>
              </a:tr>
              <a:tr h="457200">
                <a:tc>
                  <a:txBody>
                    <a:bodyPr/>
                    <a:lstStyle/>
                    <a:p>
                      <a:pPr algn="l" fontAlgn="ctr">
                        <a:buNone/>
                      </a:pPr>
                      <a:r>
                        <a:rPr lang="fr-FR" sz="900" b="1" i="0" u="none" strike="noStrike" dirty="0" err="1">
                          <a:solidFill>
                            <a:srgbClr val="FFFFFF"/>
                          </a:solidFill>
                          <a:effectLst/>
                          <a:latin typeface="Arial" panose="020B0604020202020204" pitchFamily="34" charset="0"/>
                        </a:rPr>
                        <a:t>Precedent_Defauts_de_paiement</a:t>
                      </a:r>
                      <a:endParaRPr lang="fr-FR" sz="900" b="1" i="0" u="none" strike="noStrike" dirty="0">
                        <a:solidFill>
                          <a:srgbClr val="FFFFFF"/>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ctr">
                        <a:buNone/>
                      </a:pPr>
                      <a:r>
                        <a:rPr lang="fr-FR" sz="900" b="1" i="0" u="none" strike="noStrike" dirty="0">
                          <a:solidFill>
                            <a:srgbClr val="FFFFFF"/>
                          </a:solidFill>
                          <a:effectLst/>
                          <a:latin typeface="Arial" panose="020B0604020202020204" pitchFamily="34" charset="0"/>
                        </a:rPr>
                        <a:t>Historique de défauts de paiement sur prêts précédents.</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extLst>
                  <a:ext uri="{0D108BD9-81ED-4DB2-BD59-A6C34878D82A}">
                    <a16:rowId xmlns:a16="http://schemas.microsoft.com/office/drawing/2014/main" val="17515237"/>
                  </a:ext>
                </a:extLst>
              </a:tr>
            </a:tbl>
          </a:graphicData>
        </a:graphic>
      </p:graphicFrame>
      <p:graphicFrame>
        <p:nvGraphicFramePr>
          <p:cNvPr id="3" name="Tableau 2">
            <a:extLst>
              <a:ext uri="{FF2B5EF4-FFF2-40B4-BE49-F238E27FC236}">
                <a16:creationId xmlns:a16="http://schemas.microsoft.com/office/drawing/2014/main" id="{294179FA-4064-158F-38B5-7066FEC7FD69}"/>
              </a:ext>
            </a:extLst>
          </p:cNvPr>
          <p:cNvGraphicFramePr>
            <a:graphicFrameLocks noGrp="1"/>
          </p:cNvGraphicFramePr>
          <p:nvPr>
            <p:extLst>
              <p:ext uri="{D42A27DB-BD31-4B8C-83A1-F6EECF244321}">
                <p14:modId xmlns:p14="http://schemas.microsoft.com/office/powerpoint/2010/main" val="3684376746"/>
              </p:ext>
            </p:extLst>
          </p:nvPr>
        </p:nvGraphicFramePr>
        <p:xfrm>
          <a:off x="810941" y="3233222"/>
          <a:ext cx="3276600" cy="2743200"/>
        </p:xfrm>
        <a:graphic>
          <a:graphicData uri="http://schemas.openxmlformats.org/drawingml/2006/table">
            <a:tbl>
              <a:tblPr/>
              <a:tblGrid>
                <a:gridCol w="1854200">
                  <a:extLst>
                    <a:ext uri="{9D8B030D-6E8A-4147-A177-3AD203B41FA5}">
                      <a16:colId xmlns:a16="http://schemas.microsoft.com/office/drawing/2014/main" val="688083635"/>
                    </a:ext>
                  </a:extLst>
                </a:gridCol>
                <a:gridCol w="1422400">
                  <a:extLst>
                    <a:ext uri="{9D8B030D-6E8A-4147-A177-3AD203B41FA5}">
                      <a16:colId xmlns:a16="http://schemas.microsoft.com/office/drawing/2014/main" val="3693745908"/>
                    </a:ext>
                  </a:extLst>
                </a:gridCol>
              </a:tblGrid>
              <a:tr h="457200">
                <a:tc gridSpan="2">
                  <a:txBody>
                    <a:bodyPr/>
                    <a:lstStyle/>
                    <a:p>
                      <a:pPr algn="ctr" fontAlgn="ctr">
                        <a:buNone/>
                      </a:pPr>
                      <a:r>
                        <a:rPr lang="fr-FR" sz="900" b="1" i="0" u="none" strike="noStrike">
                          <a:solidFill>
                            <a:srgbClr val="000000"/>
                          </a:solidFill>
                          <a:effectLst/>
                          <a:latin typeface="Arial" panose="020B0604020202020204" pitchFamily="34" charset="0"/>
                        </a:rPr>
                        <a:t>Variables liées au prêt</a:t>
                      </a:r>
                    </a:p>
                  </a:txBody>
                  <a:tcPr marL="9525" marR="9525" marT="9525" marB="0" anchor="ctr">
                    <a:lnL>
                      <a:noFill/>
                    </a:lnL>
                    <a:lnR>
                      <a:noFill/>
                    </a:lnR>
                    <a:lnT>
                      <a:noFill/>
                    </a:lnT>
                    <a:lnB w="6350" cap="flat" cmpd="sng" algn="ctr">
                      <a:solidFill>
                        <a:srgbClr val="F1A983"/>
                      </a:solidFill>
                      <a:prstDash val="solid"/>
                      <a:round/>
                      <a:headEnd type="none" w="med" len="med"/>
                      <a:tailEnd type="none" w="med" len="med"/>
                    </a:lnB>
                    <a:noFill/>
                  </a:tcPr>
                </a:tc>
                <a:tc hMerge="1">
                  <a:txBody>
                    <a:bodyPr/>
                    <a:lstStyle/>
                    <a:p>
                      <a:endParaRPr lang="fr-FR"/>
                    </a:p>
                  </a:txBody>
                  <a:tcPr/>
                </a:tc>
                <a:extLst>
                  <a:ext uri="{0D108BD9-81ED-4DB2-BD59-A6C34878D82A}">
                    <a16:rowId xmlns:a16="http://schemas.microsoft.com/office/drawing/2014/main" val="3332647430"/>
                  </a:ext>
                </a:extLst>
              </a:tr>
              <a:tr h="152400">
                <a:tc>
                  <a:txBody>
                    <a:bodyPr/>
                    <a:lstStyle/>
                    <a:p>
                      <a:pPr algn="l" fontAlgn="ctr">
                        <a:buNone/>
                      </a:pPr>
                      <a:r>
                        <a:rPr lang="fr-FR" sz="900" b="1" i="0" u="none" strike="noStrike">
                          <a:solidFill>
                            <a:srgbClr val="FFFFFF"/>
                          </a:solidFill>
                          <a:effectLst/>
                          <a:latin typeface="Arial" panose="020B0604020202020204" pitchFamily="34" charset="0"/>
                        </a:rPr>
                        <a:t>Variable</a:t>
                      </a: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ctr">
                        <a:buNone/>
                      </a:pPr>
                      <a:r>
                        <a:rPr lang="fr-FR" sz="900" b="1" i="0" u="none" strike="noStrike">
                          <a:solidFill>
                            <a:srgbClr val="FFFFFF"/>
                          </a:solidFill>
                          <a:effectLst/>
                          <a:latin typeface="Arial" panose="020B0604020202020204" pitchFamily="34" charset="0"/>
                        </a:rPr>
                        <a:t>Description</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extLst>
                  <a:ext uri="{0D108BD9-81ED-4DB2-BD59-A6C34878D82A}">
                    <a16:rowId xmlns:a16="http://schemas.microsoft.com/office/drawing/2014/main" val="1197033047"/>
                  </a:ext>
                </a:extLst>
              </a:tr>
              <a:tr h="304800">
                <a:tc>
                  <a:txBody>
                    <a:bodyPr/>
                    <a:lstStyle/>
                    <a:p>
                      <a:pPr algn="l" fontAlgn="ctr">
                        <a:buNone/>
                      </a:pPr>
                      <a:r>
                        <a:rPr lang="fr-FR" sz="900" b="1" i="0" u="none" strike="noStrike" dirty="0" err="1">
                          <a:solidFill>
                            <a:srgbClr val="000000"/>
                          </a:solidFill>
                          <a:effectLst/>
                          <a:latin typeface="Arial" panose="020B0604020202020204" pitchFamily="34" charset="0"/>
                        </a:rPr>
                        <a:t>Montant_Pret</a:t>
                      </a:r>
                      <a:endParaRPr lang="fr-FR" sz="9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buNone/>
                      </a:pPr>
                      <a:r>
                        <a:rPr lang="fr-FR" sz="900" b="0" i="0" u="none" strike="noStrike">
                          <a:solidFill>
                            <a:srgbClr val="000000"/>
                          </a:solidFill>
                          <a:effectLst/>
                          <a:latin typeface="Arial" panose="020B0604020202020204" pitchFamily="34" charset="0"/>
                        </a:rPr>
                        <a:t>Montant du prêt demandé.</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extLst>
                  <a:ext uri="{0D108BD9-81ED-4DB2-BD59-A6C34878D82A}">
                    <a16:rowId xmlns:a16="http://schemas.microsoft.com/office/drawing/2014/main" val="3232859282"/>
                  </a:ext>
                </a:extLst>
              </a:tr>
              <a:tr h="304800">
                <a:tc>
                  <a:txBody>
                    <a:bodyPr/>
                    <a:lstStyle/>
                    <a:p>
                      <a:pPr algn="l" fontAlgn="ctr">
                        <a:buNone/>
                      </a:pPr>
                      <a:r>
                        <a:rPr lang="fr-FR" sz="900" b="1" i="0" u="none" strike="noStrike" dirty="0" err="1">
                          <a:solidFill>
                            <a:srgbClr val="FFFFFF"/>
                          </a:solidFill>
                          <a:effectLst/>
                          <a:latin typeface="Arial" panose="020B0604020202020204" pitchFamily="34" charset="0"/>
                        </a:rPr>
                        <a:t>Duree_Pret</a:t>
                      </a:r>
                      <a:endParaRPr lang="fr-FR" sz="900" b="1" i="0" u="none" strike="noStrike" dirty="0">
                        <a:solidFill>
                          <a:srgbClr val="FFFFFF"/>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ctr">
                        <a:buNone/>
                      </a:pPr>
                      <a:r>
                        <a:rPr lang="fr-FR" sz="900" b="1" i="0" u="none" strike="noStrike">
                          <a:solidFill>
                            <a:srgbClr val="FFFFFF"/>
                          </a:solidFill>
                          <a:effectLst/>
                          <a:latin typeface="Arial" panose="020B0604020202020204" pitchFamily="34" charset="0"/>
                        </a:rPr>
                        <a:t>Durée de remboursement du prêt.</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extLst>
                  <a:ext uri="{0D108BD9-81ED-4DB2-BD59-A6C34878D82A}">
                    <a16:rowId xmlns:a16="http://schemas.microsoft.com/office/drawing/2014/main" val="3549796526"/>
                  </a:ext>
                </a:extLst>
              </a:tr>
              <a:tr h="304800">
                <a:tc>
                  <a:txBody>
                    <a:bodyPr/>
                    <a:lstStyle/>
                    <a:p>
                      <a:pPr algn="l" fontAlgn="ctr">
                        <a:buNone/>
                      </a:pPr>
                      <a:r>
                        <a:rPr lang="fr-FR" sz="900" b="1" i="0" u="none" strike="noStrike" dirty="0" err="1">
                          <a:solidFill>
                            <a:srgbClr val="000000"/>
                          </a:solidFill>
                          <a:effectLst/>
                          <a:latin typeface="Arial" panose="020B0604020202020204" pitchFamily="34" charset="0"/>
                        </a:rPr>
                        <a:t>Motif_Pret</a:t>
                      </a:r>
                      <a:endParaRPr lang="fr-FR" sz="9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buNone/>
                      </a:pPr>
                      <a:r>
                        <a:rPr lang="fr-FR" sz="900" b="0" i="0" u="none" strike="noStrike">
                          <a:solidFill>
                            <a:srgbClr val="000000"/>
                          </a:solidFill>
                          <a:effectLst/>
                          <a:latin typeface="Arial" panose="020B0604020202020204" pitchFamily="34" charset="0"/>
                        </a:rPr>
                        <a:t>Objet du prêt (voiture, travaux…).</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extLst>
                  <a:ext uri="{0D108BD9-81ED-4DB2-BD59-A6C34878D82A}">
                    <a16:rowId xmlns:a16="http://schemas.microsoft.com/office/drawing/2014/main" val="2151158730"/>
                  </a:ext>
                </a:extLst>
              </a:tr>
              <a:tr h="304800">
                <a:tc>
                  <a:txBody>
                    <a:bodyPr/>
                    <a:lstStyle/>
                    <a:p>
                      <a:pPr algn="l" fontAlgn="ctr">
                        <a:buNone/>
                      </a:pPr>
                      <a:r>
                        <a:rPr lang="fr-FR" sz="900" b="1" i="0" u="none" strike="noStrike" dirty="0" err="1">
                          <a:solidFill>
                            <a:srgbClr val="FFFFFF"/>
                          </a:solidFill>
                          <a:effectLst/>
                          <a:latin typeface="Arial" panose="020B0604020202020204" pitchFamily="34" charset="0"/>
                        </a:rPr>
                        <a:t>Taux_Interet_de_base</a:t>
                      </a:r>
                      <a:endParaRPr lang="fr-FR" sz="900" b="1" i="0" u="none" strike="noStrike" dirty="0">
                        <a:solidFill>
                          <a:srgbClr val="FFFFFF"/>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ctr">
                        <a:buNone/>
                      </a:pPr>
                      <a:r>
                        <a:rPr lang="fr-FR" sz="900" b="1" i="0" u="none" strike="noStrike">
                          <a:solidFill>
                            <a:srgbClr val="FFFFFF"/>
                          </a:solidFill>
                          <a:effectLst/>
                          <a:latin typeface="Arial" panose="020B0604020202020204" pitchFamily="34" charset="0"/>
                        </a:rPr>
                        <a:t>Taux d’intérêt de base du marché.</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extLst>
                  <a:ext uri="{0D108BD9-81ED-4DB2-BD59-A6C34878D82A}">
                    <a16:rowId xmlns:a16="http://schemas.microsoft.com/office/drawing/2014/main" val="3610962683"/>
                  </a:ext>
                </a:extLst>
              </a:tr>
              <a:tr h="304800">
                <a:tc>
                  <a:txBody>
                    <a:bodyPr/>
                    <a:lstStyle/>
                    <a:p>
                      <a:pPr algn="l" fontAlgn="ctr">
                        <a:buNone/>
                      </a:pPr>
                      <a:r>
                        <a:rPr lang="fr-FR" sz="900" b="1" i="0" u="none" strike="noStrike" dirty="0" err="1">
                          <a:solidFill>
                            <a:srgbClr val="000000"/>
                          </a:solidFill>
                          <a:effectLst/>
                          <a:latin typeface="Arial" panose="020B0604020202020204" pitchFamily="34" charset="0"/>
                        </a:rPr>
                        <a:t>Taux_interet_Obtenu</a:t>
                      </a:r>
                      <a:endParaRPr lang="fr-FR" sz="9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buNone/>
                      </a:pPr>
                      <a:r>
                        <a:rPr lang="fr-FR" sz="900" b="0" i="0" u="none" strike="noStrike">
                          <a:solidFill>
                            <a:srgbClr val="000000"/>
                          </a:solidFill>
                          <a:effectLst/>
                          <a:latin typeface="Arial" panose="020B0604020202020204" pitchFamily="34" charset="0"/>
                        </a:rPr>
                        <a:t>Taux d’intérêt appliqué au demandeur.</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extLst>
                  <a:ext uri="{0D108BD9-81ED-4DB2-BD59-A6C34878D82A}">
                    <a16:rowId xmlns:a16="http://schemas.microsoft.com/office/drawing/2014/main" val="1383270296"/>
                  </a:ext>
                </a:extLst>
              </a:tr>
              <a:tr h="304800">
                <a:tc>
                  <a:txBody>
                    <a:bodyPr/>
                    <a:lstStyle/>
                    <a:p>
                      <a:pPr algn="l" fontAlgn="ctr">
                        <a:buNone/>
                      </a:pPr>
                      <a:r>
                        <a:rPr lang="fr-FR" sz="900" b="1" i="0" u="none" strike="noStrike" dirty="0" err="1">
                          <a:solidFill>
                            <a:srgbClr val="FFFFFF"/>
                          </a:solidFill>
                          <a:effectLst/>
                          <a:latin typeface="Arial" panose="020B0604020202020204" pitchFamily="34" charset="0"/>
                        </a:rPr>
                        <a:t>Mensualite_a_payer_pret</a:t>
                      </a:r>
                      <a:endParaRPr lang="fr-FR" sz="900" b="1" i="0" u="none" strike="noStrike" dirty="0">
                        <a:solidFill>
                          <a:srgbClr val="FFFFFF"/>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ctr">
                        <a:buNone/>
                      </a:pPr>
                      <a:r>
                        <a:rPr lang="fr-FR" sz="900" b="1" i="0" u="none" strike="noStrike">
                          <a:solidFill>
                            <a:srgbClr val="FFFFFF"/>
                          </a:solidFill>
                          <a:effectLst/>
                          <a:latin typeface="Arial" panose="020B0604020202020204" pitchFamily="34" charset="0"/>
                        </a:rPr>
                        <a:t>Mensualité à payer pour le prêt.</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extLst>
                  <a:ext uri="{0D108BD9-81ED-4DB2-BD59-A6C34878D82A}">
                    <a16:rowId xmlns:a16="http://schemas.microsoft.com/office/drawing/2014/main" val="3377698948"/>
                  </a:ext>
                </a:extLst>
              </a:tr>
              <a:tr h="304800">
                <a:tc>
                  <a:txBody>
                    <a:bodyPr/>
                    <a:lstStyle/>
                    <a:p>
                      <a:pPr algn="l" fontAlgn="ctr">
                        <a:buNone/>
                      </a:pPr>
                      <a:r>
                        <a:rPr lang="fr-FR" sz="900" b="1" i="0" u="none" strike="noStrike" dirty="0" err="1">
                          <a:solidFill>
                            <a:srgbClr val="000000"/>
                          </a:solidFill>
                          <a:effectLst/>
                          <a:latin typeface="Arial" panose="020B0604020202020204" pitchFamily="34" charset="0"/>
                        </a:rPr>
                        <a:t>Pret_Approuve</a:t>
                      </a:r>
                      <a:endParaRPr lang="fr-FR" sz="9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buNone/>
                      </a:pPr>
                      <a:r>
                        <a:rPr lang="fr-FR" sz="900" b="0" i="0" u="none" strike="noStrike" dirty="0">
                          <a:solidFill>
                            <a:srgbClr val="000000"/>
                          </a:solidFill>
                          <a:effectLst/>
                          <a:latin typeface="Arial" panose="020B0604020202020204" pitchFamily="34" charset="0"/>
                        </a:rPr>
                        <a:t>Statut d’approbation du prêt (oui/non).</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extLst>
                  <a:ext uri="{0D108BD9-81ED-4DB2-BD59-A6C34878D82A}">
                    <a16:rowId xmlns:a16="http://schemas.microsoft.com/office/drawing/2014/main" val="486229295"/>
                  </a:ext>
                </a:extLst>
              </a:tr>
            </a:tbl>
          </a:graphicData>
        </a:graphic>
      </p:graphicFrame>
      <p:sp>
        <p:nvSpPr>
          <p:cNvPr id="6" name="Espace réservé du numéro de diapositive 5">
            <a:extLst>
              <a:ext uri="{FF2B5EF4-FFF2-40B4-BE49-F238E27FC236}">
                <a16:creationId xmlns:a16="http://schemas.microsoft.com/office/drawing/2014/main" id="{EFCFFDB9-5857-E4D1-6840-B06150609BE8}"/>
              </a:ext>
            </a:extLst>
          </p:cNvPr>
          <p:cNvSpPr>
            <a:spLocks noGrp="1"/>
          </p:cNvSpPr>
          <p:nvPr>
            <p:ph type="sldNum" sz="quarter" idx="12"/>
          </p:nvPr>
        </p:nvSpPr>
        <p:spPr>
          <a:xfrm>
            <a:off x="4809908" y="6370947"/>
            <a:ext cx="2743200" cy="365125"/>
          </a:xfrm>
        </p:spPr>
        <p:txBody>
          <a:bodyPr/>
          <a:lstStyle/>
          <a:p>
            <a:pPr algn="ctr"/>
            <a:fld id="{B8B23990-18F8-45D7-B2C5-E1923976F41A}" type="slidenum">
              <a:rPr lang="fr-FR" b="1" smtClean="0"/>
              <a:pPr algn="ctr"/>
              <a:t>4</a:t>
            </a:fld>
            <a:endParaRPr lang="fr-FR" b="1"/>
          </a:p>
        </p:txBody>
      </p:sp>
    </p:spTree>
    <p:extLst>
      <p:ext uri="{BB962C8B-B14F-4D97-AF65-F5344CB8AC3E}">
        <p14:creationId xmlns:p14="http://schemas.microsoft.com/office/powerpoint/2010/main" val="3609280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19D57B-E5C3-5A3B-49A1-3D3FBB117EC7}"/>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8A8E57E-753D-085E-3EFE-00D5FB65C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045B0DA6-A3F9-33DD-E58B-A97CFD2D4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464F01-B836-3ABB-8A33-78C34BACC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8E0BA98-F9A9-CF24-1188-B080BF64E469}"/>
              </a:ext>
            </a:extLst>
          </p:cNvPr>
          <p:cNvSpPr>
            <a:spLocks noGrp="1"/>
          </p:cNvSpPr>
          <p:nvPr>
            <p:ph type="title"/>
          </p:nvPr>
        </p:nvSpPr>
        <p:spPr>
          <a:xfrm>
            <a:off x="838200" y="681038"/>
            <a:ext cx="9471956" cy="478061"/>
          </a:xfrm>
        </p:spPr>
        <p:txBody>
          <a:bodyPr>
            <a:normAutofit/>
          </a:bodyPr>
          <a:lstStyle/>
          <a:p>
            <a:r>
              <a:rPr lang="fr-FR" sz="2400" b="1" dirty="0">
                <a:latin typeface="Arial" panose="020B0604020202020204" pitchFamily="34" charset="0"/>
                <a:cs typeface="Arial" panose="020B0604020202020204" pitchFamily="34" charset="0"/>
              </a:rPr>
              <a:t>2- </a:t>
            </a:r>
            <a:r>
              <a:rPr lang="fr-FR" sz="2000" b="1" dirty="0">
                <a:latin typeface="Arial" panose="020B0604020202020204" pitchFamily="34" charset="0"/>
                <a:cs typeface="Arial" panose="020B0604020202020204" pitchFamily="34" charset="0"/>
              </a:rPr>
              <a:t>Analyse exploratoire des données sous Python</a:t>
            </a:r>
          </a:p>
        </p:txBody>
      </p:sp>
      <p:pic>
        <p:nvPicPr>
          <p:cNvPr id="13" name="Espace réservé du contenu 12" descr="Une image contenant Police, affiche, Graphique, conception&#10;&#10;Le contenu généré par l’IA peut être incorrect.">
            <a:extLst>
              <a:ext uri="{FF2B5EF4-FFF2-40B4-BE49-F238E27FC236}">
                <a16:creationId xmlns:a16="http://schemas.microsoft.com/office/drawing/2014/main" id="{17EA2DD3-E875-89BF-769D-3F7DD68DA9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589" y="1875910"/>
            <a:ext cx="578186" cy="2886478"/>
          </a:xfrm>
        </p:spPr>
      </p:pic>
      <p:sp>
        <p:nvSpPr>
          <p:cNvPr id="14" name="ZoneTexte 13">
            <a:extLst>
              <a:ext uri="{FF2B5EF4-FFF2-40B4-BE49-F238E27FC236}">
                <a16:creationId xmlns:a16="http://schemas.microsoft.com/office/drawing/2014/main" id="{D0FD27B2-0FA0-EBE5-2B6F-DD14BA2B71B5}"/>
              </a:ext>
            </a:extLst>
          </p:cNvPr>
          <p:cNvSpPr txBox="1"/>
          <p:nvPr/>
        </p:nvSpPr>
        <p:spPr>
          <a:xfrm>
            <a:off x="838200" y="1287854"/>
            <a:ext cx="10559603" cy="1754326"/>
          </a:xfrm>
          <a:prstGeom prst="rect">
            <a:avLst/>
          </a:prstGeom>
          <a:noFill/>
        </p:spPr>
        <p:txBody>
          <a:bodyPr wrap="square" rtlCol="0">
            <a:spAutoFit/>
          </a:bodyPr>
          <a:lstStyle/>
          <a:p>
            <a:pPr algn="just"/>
            <a:r>
              <a:rPr lang="fr-FR" sz="1200" b="1" u="sng" dirty="0">
                <a:latin typeface="Arial" panose="020B0604020202020204" pitchFamily="34" charset="0"/>
                <a:cs typeface="Arial" panose="020B0604020202020204" pitchFamily="34" charset="0"/>
              </a:rPr>
              <a:t>2-1 Intégration et conversion des données</a:t>
            </a:r>
          </a:p>
          <a:p>
            <a:pPr algn="just"/>
            <a:endParaRPr lang="fr-FR" sz="1200" b="1" u="sng" dirty="0">
              <a:latin typeface="Arial" panose="020B0604020202020204" pitchFamily="34" charset="0"/>
              <a:cs typeface="Arial" panose="020B0604020202020204" pitchFamily="34" charset="0"/>
            </a:endParaRPr>
          </a:p>
          <a:p>
            <a:pPr algn="just"/>
            <a:r>
              <a:rPr lang="fr-FR" sz="1200" dirty="0">
                <a:latin typeface="Arial" panose="020B0604020202020204" pitchFamily="34" charset="0"/>
                <a:cs typeface="Arial" panose="020B0604020202020204" pitchFamily="34" charset="0"/>
              </a:rPr>
              <a:t>	Le fichier Loan.CSV est intégré dans Python. Apres intégration des données, nous procédons au formatage des données :</a:t>
            </a:r>
          </a:p>
          <a:p>
            <a:pPr marL="171450" indent="-171450" algn="just">
              <a:buFont typeface="Arial" panose="020B0604020202020204" pitchFamily="34" charset="0"/>
              <a:buChar char="•"/>
            </a:pPr>
            <a:r>
              <a:rPr lang="fr-FR" sz="1200" dirty="0">
                <a:latin typeface="Arial" panose="020B0604020202020204" pitchFamily="34" charset="0"/>
                <a:cs typeface="Arial" panose="020B0604020202020204" pitchFamily="34" charset="0"/>
              </a:rPr>
              <a:t>La colonne date est transformé en type Date</a:t>
            </a:r>
          </a:p>
          <a:p>
            <a:pPr marL="171450" indent="-171450" algn="just">
              <a:buFont typeface="Arial" panose="020B0604020202020204" pitchFamily="34" charset="0"/>
              <a:buChar char="•"/>
            </a:pPr>
            <a:r>
              <a:rPr lang="fr-FR" sz="1200" dirty="0">
                <a:latin typeface="Arial" panose="020B0604020202020204" pitchFamily="34" charset="0"/>
                <a:cs typeface="Arial" panose="020B0604020202020204" pitchFamily="34" charset="0"/>
              </a:rPr>
              <a:t>Les colonnes </a:t>
            </a:r>
            <a:r>
              <a:rPr lang="fr-FR" sz="1200" i="1" dirty="0">
                <a:latin typeface="Arial" panose="020B0604020202020204" pitchFamily="34" charset="0"/>
                <a:cs typeface="Arial" panose="020B0604020202020204" pitchFamily="34" charset="0"/>
              </a:rPr>
              <a:t>« </a:t>
            </a:r>
            <a:r>
              <a:rPr lang="fr-FR" sz="1200" i="1" dirty="0" err="1">
                <a:latin typeface="Arial" panose="020B0604020202020204" pitchFamily="34" charset="0"/>
                <a:cs typeface="Arial" panose="020B0604020202020204" pitchFamily="34" charset="0"/>
              </a:rPr>
              <a:t>Historique_Faillite</a:t>
            </a:r>
            <a:r>
              <a:rPr lang="fr-FR" sz="1200" i="1" dirty="0">
                <a:latin typeface="Arial" panose="020B0604020202020204" pitchFamily="34" charset="0"/>
                <a:cs typeface="Arial" panose="020B0604020202020204" pitchFamily="34" charset="0"/>
              </a:rPr>
              <a:t> », « </a:t>
            </a:r>
            <a:r>
              <a:rPr lang="fr-FR" sz="1200" i="1" dirty="0" err="1">
                <a:latin typeface="Arial" panose="020B0604020202020204" pitchFamily="34" charset="0"/>
                <a:cs typeface="Arial" panose="020B0604020202020204" pitchFamily="34" charset="0"/>
              </a:rPr>
              <a:t>Precedent_Defauts_de_paiement</a:t>
            </a:r>
            <a:r>
              <a:rPr lang="fr-FR" sz="1200" i="1" dirty="0">
                <a:latin typeface="Arial" panose="020B0604020202020204" pitchFamily="34" charset="0"/>
                <a:cs typeface="Arial" panose="020B0604020202020204" pitchFamily="34" charset="0"/>
              </a:rPr>
              <a:t> » et « </a:t>
            </a:r>
            <a:r>
              <a:rPr lang="fr-FR" sz="1200" i="1" dirty="0" err="1">
                <a:latin typeface="Arial" panose="020B0604020202020204" pitchFamily="34" charset="0"/>
                <a:cs typeface="Arial" panose="020B0604020202020204" pitchFamily="34" charset="0"/>
              </a:rPr>
              <a:t>Pret_Approuve</a:t>
            </a:r>
            <a:r>
              <a:rPr lang="fr-FR" sz="1200" i="1" dirty="0">
                <a:latin typeface="Arial" panose="020B0604020202020204" pitchFamily="34" charset="0"/>
                <a:cs typeface="Arial" panose="020B0604020202020204" pitchFamily="34" charset="0"/>
              </a:rPr>
              <a:t> » </a:t>
            </a:r>
            <a:r>
              <a:rPr lang="fr-FR" sz="1200" dirty="0">
                <a:latin typeface="Arial" panose="020B0604020202020204" pitchFamily="34" charset="0"/>
                <a:cs typeface="Arial" panose="020B0604020202020204" pitchFamily="34" charset="0"/>
              </a:rPr>
              <a:t>sont transformés en type Catégorie pour un meilleur traitement.</a:t>
            </a:r>
          </a:p>
          <a:p>
            <a:pPr marL="171450" indent="-171450" algn="just">
              <a:buFont typeface="Arial" panose="020B0604020202020204" pitchFamily="34" charset="0"/>
              <a:buChar char="•"/>
            </a:pPr>
            <a:r>
              <a:rPr lang="fr-FR" sz="1200" dirty="0">
                <a:latin typeface="Arial" panose="020B0604020202020204" pitchFamily="34" charset="0"/>
                <a:cs typeface="Arial" panose="020B0604020202020204" pitchFamily="34" charset="0"/>
              </a:rPr>
              <a:t>Pas de doublons détectés dans les données du datagramme.</a:t>
            </a:r>
          </a:p>
          <a:p>
            <a:pPr marL="171450" indent="-171450" algn="just">
              <a:buFont typeface="Arial" panose="020B0604020202020204" pitchFamily="34" charset="0"/>
              <a:buChar char="•"/>
            </a:pPr>
            <a:r>
              <a:rPr lang="fr-FR" sz="1200" dirty="0">
                <a:latin typeface="Arial" panose="020B0604020202020204" pitchFamily="34" charset="0"/>
                <a:cs typeface="Arial" panose="020B0604020202020204" pitchFamily="34" charset="0"/>
              </a:rPr>
              <a:t>De nouvelles création de colonnes seront crées afin de regrouper les colonnes à valeurs numériques en libellé du type </a:t>
            </a:r>
            <a:r>
              <a:rPr lang="fr-FR" sz="1200" i="1" dirty="0">
                <a:latin typeface="Arial" panose="020B0604020202020204" pitchFamily="34" charset="0"/>
                <a:cs typeface="Arial" panose="020B0604020202020204" pitchFamily="34" charset="0"/>
              </a:rPr>
              <a:t>faible, moyen, élevé</a:t>
            </a:r>
            <a:r>
              <a:rPr lang="fr-FR" sz="1200" dirty="0">
                <a:latin typeface="Arial" panose="020B0604020202020204" pitchFamily="34" charset="0"/>
                <a:cs typeface="Arial" panose="020B0604020202020204" pitchFamily="34" charset="0"/>
              </a:rPr>
              <a:t>. Qui vont regrouper des intervalles de valeur. Ces colonnes vont nous permettre une meilleure analyse sur des visuels de type </a:t>
            </a:r>
            <a:r>
              <a:rPr lang="fr-FR" sz="1200" dirty="0" err="1">
                <a:latin typeface="Arial" panose="020B0604020202020204" pitchFamily="34" charset="0"/>
                <a:cs typeface="Arial" panose="020B0604020202020204" pitchFamily="34" charset="0"/>
              </a:rPr>
              <a:t>PowerBy</a:t>
            </a:r>
            <a:r>
              <a:rPr lang="fr-FR" sz="1200" dirty="0">
                <a:latin typeface="Arial" panose="020B0604020202020204" pitchFamily="34" charset="0"/>
                <a:cs typeface="Arial" panose="020B0604020202020204" pitchFamily="34" charset="0"/>
              </a:rPr>
              <a:t> ou Excel.</a:t>
            </a:r>
          </a:p>
        </p:txBody>
      </p:sp>
      <p:pic>
        <p:nvPicPr>
          <p:cNvPr id="4" name="Image 3" descr="Une image contenant capture d’écran, diagramme, Tracé, ligne&#10;&#10;Le contenu généré par l’IA peut être incorrect.">
            <a:extLst>
              <a:ext uri="{FF2B5EF4-FFF2-40B4-BE49-F238E27FC236}">
                <a16:creationId xmlns:a16="http://schemas.microsoft.com/office/drawing/2014/main" id="{D883743C-5D60-AF54-11CE-C062540EDC82}"/>
              </a:ext>
            </a:extLst>
          </p:cNvPr>
          <p:cNvPicPr>
            <a:picLocks noChangeAspect="1"/>
          </p:cNvPicPr>
          <p:nvPr/>
        </p:nvPicPr>
        <p:blipFill>
          <a:blip r:embed="rId4"/>
          <a:stretch>
            <a:fillRect/>
          </a:stretch>
        </p:blipFill>
        <p:spPr>
          <a:xfrm>
            <a:off x="6682833" y="3285017"/>
            <a:ext cx="4714970" cy="2688486"/>
          </a:xfrm>
          <a:prstGeom prst="rect">
            <a:avLst/>
          </a:prstGeom>
        </p:spPr>
      </p:pic>
      <p:sp>
        <p:nvSpPr>
          <p:cNvPr id="6" name="ZoneTexte 5">
            <a:extLst>
              <a:ext uri="{FF2B5EF4-FFF2-40B4-BE49-F238E27FC236}">
                <a16:creationId xmlns:a16="http://schemas.microsoft.com/office/drawing/2014/main" id="{3131B716-4609-D936-A960-858C19DC800B}"/>
              </a:ext>
            </a:extLst>
          </p:cNvPr>
          <p:cNvSpPr txBox="1"/>
          <p:nvPr/>
        </p:nvSpPr>
        <p:spPr>
          <a:xfrm>
            <a:off x="838200" y="3152724"/>
            <a:ext cx="5844633" cy="2308324"/>
          </a:xfrm>
          <a:prstGeom prst="rect">
            <a:avLst/>
          </a:prstGeom>
          <a:noFill/>
        </p:spPr>
        <p:txBody>
          <a:bodyPr wrap="square" rtlCol="0">
            <a:spAutoFit/>
          </a:bodyPr>
          <a:lstStyle/>
          <a:p>
            <a:r>
              <a:rPr lang="fr-FR" sz="1200" b="1" u="sng" dirty="0">
                <a:latin typeface="Arial" panose="020B0604020202020204" pitchFamily="34" charset="0"/>
                <a:cs typeface="Arial" panose="020B0604020202020204" pitchFamily="34" charset="0"/>
              </a:rPr>
              <a:t>2-2 Traitement des valeurs aberrantes</a:t>
            </a:r>
          </a:p>
          <a:p>
            <a:pPr algn="just"/>
            <a:r>
              <a:rPr lang="fr-FR" sz="1200" dirty="0">
                <a:latin typeface="Arial" panose="020B0604020202020204" pitchFamily="34" charset="0"/>
                <a:cs typeface="Arial" panose="020B0604020202020204" pitchFamily="34" charset="0"/>
              </a:rPr>
              <a:t>	</a:t>
            </a:r>
          </a:p>
          <a:p>
            <a:pPr algn="just"/>
            <a:r>
              <a:rPr lang="fr-FR" sz="1200" dirty="0">
                <a:latin typeface="Arial" panose="020B0604020202020204" pitchFamily="34" charset="0"/>
                <a:cs typeface="Arial" panose="020B0604020202020204" pitchFamily="34" charset="0"/>
              </a:rPr>
              <a:t>	Nous allons utiliser l’affichage des </a:t>
            </a:r>
            <a:r>
              <a:rPr lang="fr-FR" sz="1200" dirty="0" err="1">
                <a:latin typeface="Arial" panose="020B0604020202020204" pitchFamily="34" charset="0"/>
                <a:cs typeface="Arial" panose="020B0604020202020204" pitchFamily="34" charset="0"/>
              </a:rPr>
              <a:t>Boxplot</a:t>
            </a:r>
            <a:r>
              <a:rPr lang="fr-FR" sz="1200" dirty="0">
                <a:latin typeface="Arial" panose="020B0604020202020204" pitchFamily="34" charset="0"/>
                <a:cs typeface="Arial" panose="020B0604020202020204" pitchFamily="34" charset="0"/>
              </a:rPr>
              <a:t> des colonnes pour visualiser d’éventuelles valeurs aberrantes.  Dans l’exemple a droite, on constate de possibles valeurs </a:t>
            </a:r>
            <a:r>
              <a:rPr lang="fr-FR" sz="1200" dirty="0" err="1">
                <a:latin typeface="Arial" panose="020B0604020202020204" pitchFamily="34" charset="0"/>
                <a:cs typeface="Arial" panose="020B0604020202020204" pitchFamily="34" charset="0"/>
              </a:rPr>
              <a:t>Outliers</a:t>
            </a:r>
            <a:r>
              <a:rPr lang="fr-FR" sz="1200" dirty="0">
                <a:latin typeface="Arial" panose="020B0604020202020204" pitchFamily="34" charset="0"/>
                <a:cs typeface="Arial" panose="020B0604020202020204" pitchFamily="34" charset="0"/>
              </a:rPr>
              <a:t> et ou aberrantes.</a:t>
            </a:r>
          </a:p>
          <a:p>
            <a:pPr algn="just"/>
            <a:r>
              <a:rPr lang="fr-FR" sz="1200" dirty="0">
                <a:latin typeface="Arial" panose="020B0604020202020204" pitchFamily="34" charset="0"/>
                <a:cs typeface="Arial" panose="020B0604020202020204" pitchFamily="34" charset="0"/>
              </a:rPr>
              <a:t>Au vu des résultats, en tenant compte des différentes catégories de données et en faisant un test avec la méthode IQR pour supprimer automatiquement les valeurs aberrantes, je prends le choix de faire une suppression manuelle en me basant des </a:t>
            </a:r>
            <a:r>
              <a:rPr lang="fr-FR" sz="1200" dirty="0" err="1">
                <a:latin typeface="Arial" panose="020B0604020202020204" pitchFamily="34" charset="0"/>
                <a:cs typeface="Arial" panose="020B0604020202020204" pitchFamily="34" charset="0"/>
              </a:rPr>
              <a:t>Boxplot</a:t>
            </a:r>
            <a:r>
              <a:rPr lang="fr-FR" sz="1200" dirty="0">
                <a:latin typeface="Arial" panose="020B0604020202020204" pitchFamily="34" charset="0"/>
                <a:cs typeface="Arial" panose="020B0604020202020204" pitchFamily="34" charset="0"/>
              </a:rPr>
              <a:t>, tout en essayant de garder un jeu de données conséquent pour analyse ultérieure.</a:t>
            </a:r>
          </a:p>
          <a:p>
            <a:pPr algn="just"/>
            <a:r>
              <a:rPr lang="fr-FR" sz="1200" dirty="0">
                <a:latin typeface="Arial" panose="020B0604020202020204" pitchFamily="34" charset="0"/>
                <a:cs typeface="Arial" panose="020B0604020202020204" pitchFamily="34" charset="0"/>
              </a:rPr>
              <a:t>Pour finir, après réduction de certaines valeurs extrêmes, nos avons un jeu de données de 19830 lignes et 36 colonnes.</a:t>
            </a:r>
          </a:p>
        </p:txBody>
      </p:sp>
      <p:sp>
        <p:nvSpPr>
          <p:cNvPr id="5" name="Espace réservé du numéro de diapositive 4">
            <a:extLst>
              <a:ext uri="{FF2B5EF4-FFF2-40B4-BE49-F238E27FC236}">
                <a16:creationId xmlns:a16="http://schemas.microsoft.com/office/drawing/2014/main" id="{E163B04D-3C83-9818-62D7-6062E9166CA9}"/>
              </a:ext>
            </a:extLst>
          </p:cNvPr>
          <p:cNvSpPr>
            <a:spLocks noGrp="1"/>
          </p:cNvSpPr>
          <p:nvPr>
            <p:ph type="sldNum" sz="quarter" idx="12"/>
          </p:nvPr>
        </p:nvSpPr>
        <p:spPr>
          <a:xfrm>
            <a:off x="4722700" y="6353704"/>
            <a:ext cx="2743200" cy="365125"/>
          </a:xfrm>
        </p:spPr>
        <p:txBody>
          <a:bodyPr/>
          <a:lstStyle/>
          <a:p>
            <a:pPr algn="ctr"/>
            <a:fld id="{B8B23990-18F8-45D7-B2C5-E1923976F41A}" type="slidenum">
              <a:rPr lang="fr-FR" b="1" smtClean="0"/>
              <a:pPr algn="ctr"/>
              <a:t>5</a:t>
            </a:fld>
            <a:endParaRPr lang="fr-FR" b="1"/>
          </a:p>
        </p:txBody>
      </p:sp>
    </p:spTree>
    <p:extLst>
      <p:ext uri="{BB962C8B-B14F-4D97-AF65-F5344CB8AC3E}">
        <p14:creationId xmlns:p14="http://schemas.microsoft.com/office/powerpoint/2010/main" val="3796672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CB147D-2127-C726-19B1-BA7DDBA0C452}"/>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C75A6F2-70E5-B814-8E67-5E19E0187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BF271EFF-BA6C-F931-304F-AD4BC40F9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0575091-ACB4-F29F-B79C-5F4D5F42EF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Espace réservé du contenu 12" descr="Une image contenant Police, affiche, Graphique, conception&#10;&#10;Le contenu généré par l’IA peut être incorrect.">
            <a:extLst>
              <a:ext uri="{FF2B5EF4-FFF2-40B4-BE49-F238E27FC236}">
                <a16:creationId xmlns:a16="http://schemas.microsoft.com/office/drawing/2014/main" id="{C9F73E48-D89E-A805-DB4E-F3E4AB3CD3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589" y="1875910"/>
            <a:ext cx="578186" cy="2886478"/>
          </a:xfrm>
        </p:spPr>
      </p:pic>
      <p:sp>
        <p:nvSpPr>
          <p:cNvPr id="5" name="ZoneTexte 4">
            <a:extLst>
              <a:ext uri="{FF2B5EF4-FFF2-40B4-BE49-F238E27FC236}">
                <a16:creationId xmlns:a16="http://schemas.microsoft.com/office/drawing/2014/main" id="{AB6F7904-6FE3-FEB6-D423-AF1DF9377693}"/>
              </a:ext>
            </a:extLst>
          </p:cNvPr>
          <p:cNvSpPr txBox="1"/>
          <p:nvPr/>
        </p:nvSpPr>
        <p:spPr>
          <a:xfrm>
            <a:off x="814499" y="781733"/>
            <a:ext cx="10559603" cy="1754326"/>
          </a:xfrm>
          <a:prstGeom prst="rect">
            <a:avLst/>
          </a:prstGeom>
          <a:noFill/>
        </p:spPr>
        <p:txBody>
          <a:bodyPr wrap="square" rtlCol="0">
            <a:spAutoFit/>
          </a:bodyPr>
          <a:lstStyle/>
          <a:p>
            <a:r>
              <a:rPr lang="fr-FR" sz="1200" b="1" u="sng" dirty="0">
                <a:latin typeface="Arial" panose="020B0604020202020204" pitchFamily="34" charset="0"/>
                <a:cs typeface="Arial" panose="020B0604020202020204" pitchFamily="34" charset="0"/>
              </a:rPr>
              <a:t>2-3 Matrice de Corrélation</a:t>
            </a:r>
            <a:endParaRPr lang="fr-FR" sz="1200" dirty="0">
              <a:latin typeface="Arial" panose="020B0604020202020204" pitchFamily="34" charset="0"/>
              <a:cs typeface="Arial" panose="020B0604020202020204" pitchFamily="34" charset="0"/>
            </a:endParaRPr>
          </a:p>
          <a:p>
            <a:r>
              <a:rPr lang="fr-FR" sz="1200" dirty="0">
                <a:latin typeface="Arial" panose="020B0604020202020204" pitchFamily="34" charset="0"/>
                <a:cs typeface="Arial" panose="020B0604020202020204" pitchFamily="34" charset="0"/>
              </a:rPr>
              <a:t>	La matrice de corrélation va nous permettre de voir : </a:t>
            </a:r>
          </a:p>
          <a:p>
            <a:pPr marL="1543050" lvl="3" indent="-171450">
              <a:buFont typeface="Arial" panose="020B0604020202020204" pitchFamily="34" charset="0"/>
              <a:buChar char="•"/>
            </a:pPr>
            <a:r>
              <a:rPr lang="fr-FR" sz="1200" dirty="0">
                <a:latin typeface="Arial" panose="020B0604020202020204" pitchFamily="34" charset="0"/>
                <a:cs typeface="Arial" panose="020B0604020202020204" pitchFamily="34" charset="0"/>
              </a:rPr>
              <a:t>Les </a:t>
            </a:r>
            <a:r>
              <a:rPr lang="fr-FR" sz="1200" dirty="0" err="1">
                <a:latin typeface="Arial" panose="020B0604020202020204" pitchFamily="34" charset="0"/>
                <a:cs typeface="Arial" panose="020B0604020202020204" pitchFamily="34" charset="0"/>
              </a:rPr>
              <a:t>features</a:t>
            </a:r>
            <a:r>
              <a:rPr lang="fr-FR" sz="1200" dirty="0">
                <a:latin typeface="Arial" panose="020B0604020202020204" pitchFamily="34" charset="0"/>
                <a:cs typeface="Arial" panose="020B0604020202020204" pitchFamily="34" charset="0"/>
              </a:rPr>
              <a:t> qui ont le plus d’impact (positif ou négatif)  sur l’obtention du crédit (</a:t>
            </a:r>
            <a:r>
              <a:rPr lang="fr-FR" sz="1200" dirty="0" err="1">
                <a:latin typeface="Arial" panose="020B0604020202020204" pitchFamily="34" charset="0"/>
                <a:cs typeface="Arial" panose="020B0604020202020204" pitchFamily="34" charset="0"/>
              </a:rPr>
              <a:t>Pret_Approuve</a:t>
            </a:r>
            <a:r>
              <a:rPr lang="fr-FR" sz="1200" dirty="0">
                <a:latin typeface="Arial" panose="020B0604020202020204" pitchFamily="34" charset="0"/>
                <a:cs typeface="Arial" panose="020B0604020202020204" pitchFamily="34" charset="0"/>
              </a:rPr>
              <a:t>).</a:t>
            </a:r>
          </a:p>
          <a:p>
            <a:pPr marL="1543050" lvl="3" indent="-171450">
              <a:buFont typeface="Arial" panose="020B0604020202020204" pitchFamily="34" charset="0"/>
              <a:buChar char="•"/>
            </a:pPr>
            <a:r>
              <a:rPr lang="fr-FR" sz="1200" dirty="0">
                <a:latin typeface="Arial" panose="020B0604020202020204" pitchFamily="34" charset="0"/>
                <a:cs typeface="Arial" panose="020B0604020202020204" pitchFamily="34" charset="0"/>
              </a:rPr>
              <a:t>Exclure les </a:t>
            </a:r>
            <a:r>
              <a:rPr lang="fr-FR" sz="1200" dirty="0" err="1">
                <a:latin typeface="Arial" panose="020B0604020202020204" pitchFamily="34" charset="0"/>
                <a:cs typeface="Arial" panose="020B0604020202020204" pitchFamily="34" charset="0"/>
              </a:rPr>
              <a:t>features</a:t>
            </a:r>
            <a:r>
              <a:rPr lang="fr-FR" sz="1200" dirty="0">
                <a:latin typeface="Arial" panose="020B0604020202020204" pitchFamily="34" charset="0"/>
                <a:cs typeface="Arial" panose="020B0604020202020204" pitchFamily="34" charset="0"/>
              </a:rPr>
              <a:t> ayant une forte multi colinéarité.</a:t>
            </a:r>
          </a:p>
          <a:p>
            <a:pPr marL="1543050" lvl="3" indent="-171450">
              <a:buFont typeface="Arial" panose="020B0604020202020204" pitchFamily="34" charset="0"/>
              <a:buChar char="•"/>
            </a:pPr>
            <a:r>
              <a:rPr lang="fr-FR" sz="1200" dirty="0">
                <a:latin typeface="Arial" panose="020B0604020202020204" pitchFamily="34" charset="0"/>
                <a:cs typeface="Arial" panose="020B0604020202020204" pitchFamily="34" charset="0"/>
              </a:rPr>
              <a:t>Exclure les </a:t>
            </a:r>
            <a:r>
              <a:rPr lang="fr-FR" sz="1200" dirty="0" err="1">
                <a:latin typeface="Arial" panose="020B0604020202020204" pitchFamily="34" charset="0"/>
                <a:cs typeface="Arial" panose="020B0604020202020204" pitchFamily="34" charset="0"/>
              </a:rPr>
              <a:t>features</a:t>
            </a:r>
            <a:r>
              <a:rPr lang="fr-FR" sz="1200" dirty="0">
                <a:latin typeface="Arial" panose="020B0604020202020204" pitchFamily="34" charset="0"/>
                <a:cs typeface="Arial" panose="020B0604020202020204" pitchFamily="34" charset="0"/>
              </a:rPr>
              <a:t> ayant un impact nul sur l’obtention du crédit (</a:t>
            </a:r>
            <a:r>
              <a:rPr lang="fr-FR" sz="1200" dirty="0" err="1">
                <a:latin typeface="Arial" panose="020B0604020202020204" pitchFamily="34" charset="0"/>
                <a:cs typeface="Arial" panose="020B0604020202020204" pitchFamily="34" charset="0"/>
              </a:rPr>
              <a:t>Pret_Approuve</a:t>
            </a:r>
            <a:r>
              <a:rPr lang="fr-FR" sz="1200" dirty="0">
                <a:latin typeface="Arial" panose="020B0604020202020204" pitchFamily="34" charset="0"/>
                <a:cs typeface="Arial" panose="020B0604020202020204" pitchFamily="34" charset="0"/>
              </a:rPr>
              <a:t>).</a:t>
            </a:r>
          </a:p>
          <a:p>
            <a:pPr marL="1543050" lvl="3" indent="-171450">
              <a:buFont typeface="Arial" panose="020B0604020202020204" pitchFamily="34" charset="0"/>
              <a:buChar char="•"/>
            </a:pPr>
            <a:endParaRPr lang="fr-FR" sz="1200" dirty="0">
              <a:latin typeface="Arial" panose="020B0604020202020204" pitchFamily="34" charset="0"/>
              <a:cs typeface="Arial" panose="020B0604020202020204" pitchFamily="34" charset="0"/>
            </a:endParaRPr>
          </a:p>
          <a:p>
            <a:r>
              <a:rPr lang="fr-FR" sz="1200" dirty="0">
                <a:latin typeface="Arial" panose="020B0604020202020204" pitchFamily="34" charset="0"/>
                <a:cs typeface="Arial" panose="020B0604020202020204" pitchFamily="34" charset="0"/>
              </a:rPr>
              <a:t>	 </a:t>
            </a:r>
          </a:p>
          <a:p>
            <a:endParaRPr lang="fr-FR" sz="1200" dirty="0">
              <a:latin typeface="Arial" panose="020B0604020202020204" pitchFamily="34" charset="0"/>
              <a:cs typeface="Arial" panose="020B0604020202020204" pitchFamily="34" charset="0"/>
            </a:endParaRPr>
          </a:p>
          <a:p>
            <a:endParaRPr lang="fr-FR" sz="1200" dirty="0">
              <a:latin typeface="Arial" panose="020B0604020202020204" pitchFamily="34" charset="0"/>
              <a:cs typeface="Arial" panose="020B0604020202020204" pitchFamily="34" charset="0"/>
            </a:endParaRPr>
          </a:p>
        </p:txBody>
      </p:sp>
      <p:pic>
        <p:nvPicPr>
          <p:cNvPr id="3" name="Image 2" descr="Une image contenant capture d’écran, texte, nombre, ligne&#10;&#10;Le contenu généré par l’IA peut être incorrect.">
            <a:extLst>
              <a:ext uri="{FF2B5EF4-FFF2-40B4-BE49-F238E27FC236}">
                <a16:creationId xmlns:a16="http://schemas.microsoft.com/office/drawing/2014/main" id="{52840D23-044D-7D09-CEAA-6A3C325F59D3}"/>
              </a:ext>
            </a:extLst>
          </p:cNvPr>
          <p:cNvPicPr>
            <a:picLocks noChangeAspect="1"/>
          </p:cNvPicPr>
          <p:nvPr/>
        </p:nvPicPr>
        <p:blipFill>
          <a:blip r:embed="rId4"/>
          <a:stretch>
            <a:fillRect/>
          </a:stretch>
        </p:blipFill>
        <p:spPr>
          <a:xfrm>
            <a:off x="2389076" y="1811557"/>
            <a:ext cx="7410450" cy="4419600"/>
          </a:xfrm>
          <a:prstGeom prst="rect">
            <a:avLst/>
          </a:prstGeom>
        </p:spPr>
      </p:pic>
      <p:sp>
        <p:nvSpPr>
          <p:cNvPr id="6" name="Espace réservé du numéro de diapositive 5">
            <a:extLst>
              <a:ext uri="{FF2B5EF4-FFF2-40B4-BE49-F238E27FC236}">
                <a16:creationId xmlns:a16="http://schemas.microsoft.com/office/drawing/2014/main" id="{73ED19FC-0AD9-1F05-84AC-52DC5AAF0922}"/>
              </a:ext>
            </a:extLst>
          </p:cNvPr>
          <p:cNvSpPr>
            <a:spLocks noGrp="1"/>
          </p:cNvSpPr>
          <p:nvPr>
            <p:ph type="sldNum" sz="quarter" idx="12"/>
          </p:nvPr>
        </p:nvSpPr>
        <p:spPr>
          <a:xfrm>
            <a:off x="4722700" y="6353704"/>
            <a:ext cx="2743200" cy="365125"/>
          </a:xfrm>
        </p:spPr>
        <p:txBody>
          <a:bodyPr/>
          <a:lstStyle/>
          <a:p>
            <a:pPr algn="ctr"/>
            <a:fld id="{B8B23990-18F8-45D7-B2C5-E1923976F41A}" type="slidenum">
              <a:rPr lang="fr-FR" b="1" smtClean="0"/>
              <a:pPr algn="ctr"/>
              <a:t>6</a:t>
            </a:fld>
            <a:endParaRPr lang="fr-FR" b="1" dirty="0"/>
          </a:p>
        </p:txBody>
      </p:sp>
    </p:spTree>
    <p:extLst>
      <p:ext uri="{BB962C8B-B14F-4D97-AF65-F5344CB8AC3E}">
        <p14:creationId xmlns:p14="http://schemas.microsoft.com/office/powerpoint/2010/main" val="3519232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D0584B-5197-97A2-4262-D459E01C8833}"/>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7489CB9-9017-3DE3-7D37-17DB37990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3393D3FC-695B-5004-F937-0F43C7A6D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C6DDC0E-29DC-D775-04E5-F9060A6BC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Espace réservé du contenu 12" descr="Une image contenant Police, affiche, Graphique, conception&#10;&#10;Le contenu généré par l’IA peut être incorrect.">
            <a:extLst>
              <a:ext uri="{FF2B5EF4-FFF2-40B4-BE49-F238E27FC236}">
                <a16:creationId xmlns:a16="http://schemas.microsoft.com/office/drawing/2014/main" id="{56B3579A-F599-888C-B009-DD6D413413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589" y="1875910"/>
            <a:ext cx="578186" cy="2886478"/>
          </a:xfrm>
        </p:spPr>
      </p:pic>
      <p:sp>
        <p:nvSpPr>
          <p:cNvPr id="5" name="ZoneTexte 4">
            <a:extLst>
              <a:ext uri="{FF2B5EF4-FFF2-40B4-BE49-F238E27FC236}">
                <a16:creationId xmlns:a16="http://schemas.microsoft.com/office/drawing/2014/main" id="{A5ED77B1-226D-A586-9080-FC8015CF192E}"/>
              </a:ext>
            </a:extLst>
          </p:cNvPr>
          <p:cNvSpPr txBox="1"/>
          <p:nvPr/>
        </p:nvSpPr>
        <p:spPr>
          <a:xfrm>
            <a:off x="838201" y="1063639"/>
            <a:ext cx="5818239" cy="2862322"/>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Apres sélection des </a:t>
            </a:r>
            <a:r>
              <a:rPr lang="fr-FR" sz="1200" dirty="0" err="1">
                <a:latin typeface="Arial" panose="020B0604020202020204" pitchFamily="34" charset="0"/>
                <a:cs typeface="Arial" panose="020B0604020202020204" pitchFamily="34" charset="0"/>
              </a:rPr>
              <a:t>features</a:t>
            </a:r>
            <a:r>
              <a:rPr lang="fr-FR" sz="1200" dirty="0">
                <a:latin typeface="Arial" panose="020B0604020202020204" pitchFamily="34" charset="0"/>
                <a:cs typeface="Arial" panose="020B0604020202020204" pitchFamily="34" charset="0"/>
              </a:rPr>
              <a:t>, nous exécutons une régression logistique pour déterminer :</a:t>
            </a:r>
          </a:p>
          <a:p>
            <a:pPr marL="628650" lvl="1" indent="-171450">
              <a:buFont typeface="Arial" panose="020B0604020202020204" pitchFamily="34" charset="0"/>
              <a:buChar char="•"/>
            </a:pPr>
            <a:r>
              <a:rPr lang="fr-FR" sz="1200" dirty="0">
                <a:latin typeface="Arial" panose="020B0604020202020204" pitchFamily="34" charset="0"/>
                <a:cs typeface="Arial" panose="020B0604020202020204" pitchFamily="34" charset="0"/>
              </a:rPr>
              <a:t>Le taux de précision du modèle a prédire correctement les profils clients (positifs ou négatifs) par rapport aux données</a:t>
            </a:r>
          </a:p>
          <a:p>
            <a:pPr marL="628650" lvl="1" indent="-171450">
              <a:buFont typeface="Arial" panose="020B0604020202020204" pitchFamily="34" charset="0"/>
              <a:buChar char="•"/>
            </a:pPr>
            <a:r>
              <a:rPr lang="fr-FR" sz="1200" dirty="0">
                <a:latin typeface="Arial" panose="020B0604020202020204" pitchFamily="34" charset="0"/>
                <a:cs typeface="Arial" panose="020B0604020202020204" pitchFamily="34" charset="0"/>
              </a:rPr>
              <a:t>Les </a:t>
            </a:r>
            <a:r>
              <a:rPr lang="fr-FR" sz="1200" dirty="0" err="1">
                <a:latin typeface="Arial" panose="020B0604020202020204" pitchFamily="34" charset="0"/>
                <a:cs typeface="Arial" panose="020B0604020202020204" pitchFamily="34" charset="0"/>
              </a:rPr>
              <a:t>features</a:t>
            </a:r>
            <a:r>
              <a:rPr lang="fr-FR" sz="1200" dirty="0">
                <a:latin typeface="Arial" panose="020B0604020202020204" pitchFamily="34" charset="0"/>
                <a:cs typeface="Arial" panose="020B0604020202020204" pitchFamily="34" charset="0"/>
              </a:rPr>
              <a:t> impactant dans le modèle de régression pour générer un modèle prédiction de décision pour l’obtention ou non du crédit.</a:t>
            </a:r>
          </a:p>
          <a:p>
            <a:pPr marL="1085850" lvl="2" indent="-171450">
              <a:buFont typeface="Arial" panose="020B0604020202020204" pitchFamily="34" charset="0"/>
              <a:buChar char="•"/>
            </a:pPr>
            <a:endParaRPr lang="fr-FR" sz="1200" dirty="0">
              <a:latin typeface="Arial" panose="020B0604020202020204" pitchFamily="34" charset="0"/>
              <a:cs typeface="Arial" panose="020B0604020202020204" pitchFamily="34" charset="0"/>
            </a:endParaRPr>
          </a:p>
          <a:p>
            <a:r>
              <a:rPr lang="fr-FR" sz="1200" b="1" u="sng" dirty="0">
                <a:latin typeface="Arial" panose="020B0604020202020204" pitchFamily="34" charset="0"/>
                <a:cs typeface="Arial" panose="020B0604020202020204" pitchFamily="34" charset="0"/>
              </a:rPr>
              <a:t>3-1 Évaluation du modèle</a:t>
            </a:r>
            <a:endParaRPr lang="fr-FR" sz="1200" dirty="0">
              <a:latin typeface="Arial" panose="020B0604020202020204" pitchFamily="34" charset="0"/>
              <a:cs typeface="Arial" panose="020B0604020202020204" pitchFamily="34" charset="0"/>
            </a:endParaRPr>
          </a:p>
          <a:p>
            <a:r>
              <a:rPr lang="fr-FR" sz="1200" dirty="0">
                <a:latin typeface="Arial" panose="020B0604020202020204" pitchFamily="34" charset="0"/>
                <a:cs typeface="Arial" panose="020B0604020202020204" pitchFamily="34" charset="0"/>
              </a:rPr>
              <a:t>Le résultat du modèle de régression logistique nous donne les informations suivantes :</a:t>
            </a:r>
          </a:p>
          <a:p>
            <a:pPr marL="628650" lvl="1" indent="-171450">
              <a:buFont typeface="Arial" panose="020B0604020202020204" pitchFamily="34" charset="0"/>
              <a:buChar char="•"/>
            </a:pPr>
            <a:r>
              <a:rPr lang="fr-FR" sz="1200" b="1" dirty="0">
                <a:latin typeface="Arial" panose="020B0604020202020204" pitchFamily="34" charset="0"/>
                <a:cs typeface="Arial" panose="020B0604020202020204" pitchFamily="34" charset="0"/>
              </a:rPr>
              <a:t>Précision du modèle en %                        		: 98.74%</a:t>
            </a:r>
          </a:p>
          <a:p>
            <a:pPr marL="628650" lvl="1" indent="-171450">
              <a:buFont typeface="Arial" panose="020B0604020202020204" pitchFamily="34" charset="0"/>
              <a:buChar char="•"/>
            </a:pPr>
            <a:r>
              <a:rPr lang="fr-FR" sz="1200" dirty="0">
                <a:latin typeface="Arial" panose="020B0604020202020204" pitchFamily="34" charset="0"/>
                <a:cs typeface="Arial" panose="020B0604020202020204" pitchFamily="34" charset="0"/>
              </a:rPr>
              <a:t>Nombre de prédictions positifs bien effectuées 	: 97.86%</a:t>
            </a:r>
          </a:p>
          <a:p>
            <a:pPr marL="628650" lvl="1" indent="-171450">
              <a:buFont typeface="Arial" panose="020B0604020202020204" pitchFamily="34" charset="0"/>
              <a:buChar char="•"/>
            </a:pPr>
            <a:r>
              <a:rPr lang="fr-FR" sz="1200" dirty="0">
                <a:latin typeface="Arial" panose="020B0604020202020204" pitchFamily="34" charset="0"/>
                <a:cs typeface="Arial" panose="020B0604020202020204" pitchFamily="34" charset="0"/>
              </a:rPr>
              <a:t>Nombre de positifs (approuvé) bien prédit      	: 96.82%</a:t>
            </a:r>
          </a:p>
          <a:p>
            <a:pPr marL="1085850" lvl="2" indent="-171450">
              <a:buFont typeface="Arial" panose="020B0604020202020204" pitchFamily="34" charset="0"/>
              <a:buChar char="•"/>
            </a:pPr>
            <a:endParaRPr lang="fr-FR" sz="1200" dirty="0">
              <a:latin typeface="Arial" panose="020B0604020202020204" pitchFamily="34" charset="0"/>
              <a:cs typeface="Arial" panose="020B0604020202020204" pitchFamily="34" charset="0"/>
            </a:endParaRPr>
          </a:p>
          <a:p>
            <a:pPr marL="1085850" lvl="2" indent="-171450">
              <a:buFont typeface="Arial" panose="020B0604020202020204" pitchFamily="34" charset="0"/>
              <a:buChar char="•"/>
            </a:pPr>
            <a:endParaRPr lang="fr-FR" sz="1200" dirty="0">
              <a:latin typeface="Arial" panose="020B0604020202020204" pitchFamily="34" charset="0"/>
              <a:cs typeface="Arial" panose="020B0604020202020204" pitchFamily="34" charset="0"/>
            </a:endParaRPr>
          </a:p>
        </p:txBody>
      </p:sp>
      <p:sp>
        <p:nvSpPr>
          <p:cNvPr id="4" name="Titre 1">
            <a:extLst>
              <a:ext uri="{FF2B5EF4-FFF2-40B4-BE49-F238E27FC236}">
                <a16:creationId xmlns:a16="http://schemas.microsoft.com/office/drawing/2014/main" id="{D41ACCB9-3C05-F7FB-5FD1-F3FB533CB49C}"/>
              </a:ext>
            </a:extLst>
          </p:cNvPr>
          <p:cNvSpPr>
            <a:spLocks noGrp="1"/>
          </p:cNvSpPr>
          <p:nvPr>
            <p:ph type="title"/>
          </p:nvPr>
        </p:nvSpPr>
        <p:spPr>
          <a:xfrm>
            <a:off x="838200" y="681038"/>
            <a:ext cx="9471956" cy="478061"/>
          </a:xfrm>
        </p:spPr>
        <p:txBody>
          <a:bodyPr>
            <a:normAutofit/>
          </a:bodyPr>
          <a:lstStyle/>
          <a:p>
            <a:r>
              <a:rPr lang="fr-FR" sz="2400" b="1" dirty="0">
                <a:latin typeface="Arial" panose="020B0604020202020204" pitchFamily="34" charset="0"/>
                <a:cs typeface="Arial" panose="020B0604020202020204" pitchFamily="34" charset="0"/>
              </a:rPr>
              <a:t>3- Régression Logistique</a:t>
            </a:r>
            <a:endParaRPr lang="fr-FR" sz="2000" b="1" dirty="0">
              <a:latin typeface="Arial" panose="020B0604020202020204" pitchFamily="34" charset="0"/>
              <a:cs typeface="Arial" panose="020B0604020202020204" pitchFamily="34" charset="0"/>
            </a:endParaRPr>
          </a:p>
        </p:txBody>
      </p:sp>
      <p:pic>
        <p:nvPicPr>
          <p:cNvPr id="7" name="Image 6" descr="Une image contenant capture d’écran, texte, Caractère coloré, ligne&#10;&#10;Le contenu généré par l’IA peut être incorrect.">
            <a:extLst>
              <a:ext uri="{FF2B5EF4-FFF2-40B4-BE49-F238E27FC236}">
                <a16:creationId xmlns:a16="http://schemas.microsoft.com/office/drawing/2014/main" id="{891B1136-0951-E42E-2A48-CB25DD48F716}"/>
              </a:ext>
            </a:extLst>
          </p:cNvPr>
          <p:cNvPicPr>
            <a:picLocks noChangeAspect="1"/>
          </p:cNvPicPr>
          <p:nvPr/>
        </p:nvPicPr>
        <p:blipFill>
          <a:blip r:embed="rId4"/>
          <a:stretch>
            <a:fillRect/>
          </a:stretch>
        </p:blipFill>
        <p:spPr>
          <a:xfrm>
            <a:off x="6656440" y="3535312"/>
            <a:ext cx="4681450" cy="256741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8" name="ZoneTexte 7">
            <a:extLst>
              <a:ext uri="{FF2B5EF4-FFF2-40B4-BE49-F238E27FC236}">
                <a16:creationId xmlns:a16="http://schemas.microsoft.com/office/drawing/2014/main" id="{39C23903-A054-8032-1BB4-5AE14DB040B9}"/>
              </a:ext>
            </a:extLst>
          </p:cNvPr>
          <p:cNvSpPr txBox="1"/>
          <p:nvPr/>
        </p:nvSpPr>
        <p:spPr>
          <a:xfrm>
            <a:off x="838200" y="3939230"/>
            <a:ext cx="5818240" cy="1569660"/>
          </a:xfrm>
          <a:prstGeom prst="rect">
            <a:avLst/>
          </a:prstGeom>
          <a:noFill/>
        </p:spPr>
        <p:txBody>
          <a:bodyPr wrap="square" rtlCol="0">
            <a:spAutoFit/>
          </a:bodyPr>
          <a:lstStyle/>
          <a:p>
            <a:r>
              <a:rPr lang="fr-FR" sz="1200" b="1" u="sng" dirty="0">
                <a:latin typeface="Arial" panose="020B0604020202020204" pitchFamily="34" charset="0"/>
                <a:cs typeface="Arial" panose="020B0604020202020204" pitchFamily="34" charset="0"/>
              </a:rPr>
              <a:t>3-2 matrice de confusion</a:t>
            </a:r>
            <a:endParaRPr lang="fr-FR"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fr-FR"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fr-FR" sz="1200" dirty="0">
                <a:latin typeface="Arial" panose="020B0604020202020204" pitchFamily="34" charset="0"/>
                <a:cs typeface="Arial" panose="020B0604020202020204" pitchFamily="34" charset="0"/>
              </a:rPr>
              <a:t>Le modèle est bon pour identifier si le dossier client du crédit sera accepté ou non. Avec 914 vrais dossiers acceptés et un taux général de précision de 98,74%, le modèle est capable de détecter les dossiers qui seront acceptés avec un taux de 97.86%.</a:t>
            </a:r>
          </a:p>
          <a:p>
            <a:pPr marL="171450" indent="-171450">
              <a:buFont typeface="Arial" panose="020B0604020202020204" pitchFamily="34" charset="0"/>
              <a:buChar char="•"/>
            </a:pPr>
            <a:r>
              <a:rPr lang="fr-FR" sz="1200" dirty="0">
                <a:latin typeface="Arial" panose="020B0604020202020204" pitchFamily="34" charset="0"/>
                <a:cs typeface="Arial" panose="020B0604020202020204" pitchFamily="34" charset="0"/>
              </a:rPr>
              <a:t>Le modèle a une marge d'amélioration pour réduire les erreurs : Les 20 faux positifs et 30 faux négatifs montrent que le modèle fait des erreurs.</a:t>
            </a:r>
          </a:p>
        </p:txBody>
      </p:sp>
      <p:pic>
        <p:nvPicPr>
          <p:cNvPr id="10" name="Image 9" descr="Une image contenant texte, capture d’écran, Police, nombre&#10;&#10;Le contenu généré par l’IA peut être incorrect.">
            <a:extLst>
              <a:ext uri="{FF2B5EF4-FFF2-40B4-BE49-F238E27FC236}">
                <a16:creationId xmlns:a16="http://schemas.microsoft.com/office/drawing/2014/main" id="{A30F8436-FA92-1FFA-09CA-8F435D3A5E37}"/>
              </a:ext>
            </a:extLst>
          </p:cNvPr>
          <p:cNvPicPr>
            <a:picLocks noChangeAspect="1"/>
          </p:cNvPicPr>
          <p:nvPr/>
        </p:nvPicPr>
        <p:blipFill>
          <a:blip r:embed="rId5"/>
          <a:stretch>
            <a:fillRect/>
          </a:stretch>
        </p:blipFill>
        <p:spPr>
          <a:xfrm>
            <a:off x="6656440" y="1041306"/>
            <a:ext cx="4681450" cy="229456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2" name="Espace réservé du numéro de diapositive 11">
            <a:extLst>
              <a:ext uri="{FF2B5EF4-FFF2-40B4-BE49-F238E27FC236}">
                <a16:creationId xmlns:a16="http://schemas.microsoft.com/office/drawing/2014/main" id="{C065BCCB-B4E6-F1CE-1BBB-24838BC1367A}"/>
              </a:ext>
            </a:extLst>
          </p:cNvPr>
          <p:cNvSpPr>
            <a:spLocks noGrp="1"/>
          </p:cNvSpPr>
          <p:nvPr>
            <p:ph type="sldNum" sz="quarter" idx="12"/>
          </p:nvPr>
        </p:nvSpPr>
        <p:spPr>
          <a:xfrm>
            <a:off x="4722700" y="6353704"/>
            <a:ext cx="2743200" cy="365125"/>
          </a:xfrm>
        </p:spPr>
        <p:txBody>
          <a:bodyPr/>
          <a:lstStyle/>
          <a:p>
            <a:pPr algn="ctr"/>
            <a:fld id="{B8B23990-18F8-45D7-B2C5-E1923976F41A}" type="slidenum">
              <a:rPr lang="fr-FR" b="1" smtClean="0"/>
              <a:pPr algn="ctr"/>
              <a:t>7</a:t>
            </a:fld>
            <a:endParaRPr lang="fr-FR" b="1" dirty="0"/>
          </a:p>
        </p:txBody>
      </p:sp>
    </p:spTree>
    <p:extLst>
      <p:ext uri="{BB962C8B-B14F-4D97-AF65-F5344CB8AC3E}">
        <p14:creationId xmlns:p14="http://schemas.microsoft.com/office/powerpoint/2010/main" val="2785322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1683E4-5E45-20A8-2D9F-01C3F453BABC}"/>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A9D62F0-73F1-CE23-4973-AAF9E7DE6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D518D7AB-8C6B-B6C0-0F40-DA9133FCA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04F5A49-A7A4-D49A-A83D-FE7E2FC55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Espace réservé du contenu 12" descr="Une image contenant Police, affiche, Graphique, conception&#10;&#10;Le contenu généré par l’IA peut être incorrect.">
            <a:extLst>
              <a:ext uri="{FF2B5EF4-FFF2-40B4-BE49-F238E27FC236}">
                <a16:creationId xmlns:a16="http://schemas.microsoft.com/office/drawing/2014/main" id="{BDBE73EA-93F9-C02A-9922-2CD2A96544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589" y="1875910"/>
            <a:ext cx="578186" cy="2886478"/>
          </a:xfrm>
        </p:spPr>
      </p:pic>
      <p:sp>
        <p:nvSpPr>
          <p:cNvPr id="5" name="ZoneTexte 4">
            <a:extLst>
              <a:ext uri="{FF2B5EF4-FFF2-40B4-BE49-F238E27FC236}">
                <a16:creationId xmlns:a16="http://schemas.microsoft.com/office/drawing/2014/main" id="{D0D340E7-42D3-876A-6352-4FC55357F7A8}"/>
              </a:ext>
            </a:extLst>
          </p:cNvPr>
          <p:cNvSpPr txBox="1"/>
          <p:nvPr/>
        </p:nvSpPr>
        <p:spPr>
          <a:xfrm>
            <a:off x="838201" y="1063639"/>
            <a:ext cx="5257800" cy="1938992"/>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	Nous allons utiliser un autre modèle qui est la Foret Aléatoire et comparer le taux de précision de chaque modèle. Une sélection des </a:t>
            </a:r>
            <a:r>
              <a:rPr lang="fr-FR" sz="1200" dirty="0" err="1">
                <a:latin typeface="Arial" panose="020B0604020202020204" pitchFamily="34" charset="0"/>
                <a:cs typeface="Arial" panose="020B0604020202020204" pitchFamily="34" charset="0"/>
              </a:rPr>
              <a:t>most</a:t>
            </a:r>
            <a:r>
              <a:rPr lang="fr-FR" sz="1200" dirty="0">
                <a:latin typeface="Arial" panose="020B0604020202020204" pitchFamily="34" charset="0"/>
                <a:cs typeface="Arial" panose="020B0604020202020204" pitchFamily="34" charset="0"/>
              </a:rPr>
              <a:t> </a:t>
            </a:r>
            <a:r>
              <a:rPr lang="fr-FR" sz="1200" dirty="0" err="1">
                <a:latin typeface="Arial" panose="020B0604020202020204" pitchFamily="34" charset="0"/>
                <a:cs typeface="Arial" panose="020B0604020202020204" pitchFamily="34" charset="0"/>
              </a:rPr>
              <a:t>features</a:t>
            </a:r>
            <a:r>
              <a:rPr lang="fr-FR" sz="1200" dirty="0">
                <a:latin typeface="Arial" panose="020B0604020202020204" pitchFamily="34" charset="0"/>
                <a:cs typeface="Arial" panose="020B0604020202020204" pitchFamily="34" charset="0"/>
              </a:rPr>
              <a:t> qui seront intégrés dans le modèle</a:t>
            </a:r>
          </a:p>
          <a:p>
            <a:endParaRPr lang="fr-FR" sz="1200" dirty="0">
              <a:latin typeface="Arial" panose="020B0604020202020204" pitchFamily="34" charset="0"/>
              <a:cs typeface="Arial" panose="020B0604020202020204" pitchFamily="34" charset="0"/>
            </a:endParaRPr>
          </a:p>
          <a:p>
            <a:r>
              <a:rPr lang="fr-FR" sz="1200" b="1" u="sng" dirty="0">
                <a:latin typeface="Arial" panose="020B0604020202020204" pitchFamily="34" charset="0"/>
                <a:cs typeface="Arial" panose="020B0604020202020204" pitchFamily="34" charset="0"/>
              </a:rPr>
              <a:t>4-1 Évaluation du modèle</a:t>
            </a:r>
            <a:endParaRPr lang="fr-FR" sz="1200" dirty="0">
              <a:latin typeface="Arial" panose="020B0604020202020204" pitchFamily="34" charset="0"/>
              <a:cs typeface="Arial" panose="020B0604020202020204" pitchFamily="34" charset="0"/>
            </a:endParaRPr>
          </a:p>
          <a:p>
            <a:r>
              <a:rPr lang="fr-FR" sz="1200" dirty="0">
                <a:latin typeface="Arial" panose="020B0604020202020204" pitchFamily="34" charset="0"/>
                <a:cs typeface="Arial" panose="020B0604020202020204" pitchFamily="34" charset="0"/>
              </a:rPr>
              <a:t>	Le résultat du modèle de régression logistique nous donne les informations suivantes :</a:t>
            </a:r>
          </a:p>
          <a:p>
            <a:pPr marL="171450" indent="-171450">
              <a:buFont typeface="Arial" panose="020B0604020202020204" pitchFamily="34" charset="0"/>
              <a:buChar char="•"/>
            </a:pPr>
            <a:r>
              <a:rPr lang="fr-FR" sz="1200" b="1" dirty="0">
                <a:latin typeface="Arial" panose="020B0604020202020204" pitchFamily="34" charset="0"/>
                <a:cs typeface="Arial" panose="020B0604020202020204" pitchFamily="34" charset="0"/>
              </a:rPr>
              <a:t>Précision du modèle en %                   	: 98.39%</a:t>
            </a:r>
          </a:p>
          <a:p>
            <a:pPr marL="171450" indent="-171450">
              <a:buFont typeface="Arial" panose="020B0604020202020204" pitchFamily="34" charset="0"/>
              <a:buChar char="•"/>
            </a:pPr>
            <a:r>
              <a:rPr lang="fr-FR" sz="1200" dirty="0">
                <a:latin typeface="Arial" panose="020B0604020202020204" pitchFamily="34" charset="0"/>
                <a:cs typeface="Arial" panose="020B0604020202020204" pitchFamily="34" charset="0"/>
              </a:rPr>
              <a:t>Nombre de prédictions positifs bien effectuées 	: 97.31%</a:t>
            </a:r>
          </a:p>
          <a:p>
            <a:pPr marL="171450" indent="-171450">
              <a:buFont typeface="Arial" panose="020B0604020202020204" pitchFamily="34" charset="0"/>
              <a:buChar char="•"/>
            </a:pPr>
            <a:r>
              <a:rPr lang="fr-FR" sz="1200" dirty="0">
                <a:latin typeface="Arial" panose="020B0604020202020204" pitchFamily="34" charset="0"/>
                <a:cs typeface="Arial" panose="020B0604020202020204" pitchFamily="34" charset="0"/>
              </a:rPr>
              <a:t>Nombre de positifs (approuvé) bien prédit      	: 95.87%</a:t>
            </a:r>
          </a:p>
        </p:txBody>
      </p:sp>
      <p:sp>
        <p:nvSpPr>
          <p:cNvPr id="4" name="Titre 1">
            <a:extLst>
              <a:ext uri="{FF2B5EF4-FFF2-40B4-BE49-F238E27FC236}">
                <a16:creationId xmlns:a16="http://schemas.microsoft.com/office/drawing/2014/main" id="{1CF3961D-D2A3-2679-78EF-9E589A885430}"/>
              </a:ext>
            </a:extLst>
          </p:cNvPr>
          <p:cNvSpPr>
            <a:spLocks noGrp="1"/>
          </p:cNvSpPr>
          <p:nvPr>
            <p:ph type="title"/>
          </p:nvPr>
        </p:nvSpPr>
        <p:spPr>
          <a:xfrm>
            <a:off x="838200" y="681038"/>
            <a:ext cx="9471956" cy="478061"/>
          </a:xfrm>
        </p:spPr>
        <p:txBody>
          <a:bodyPr>
            <a:normAutofit/>
          </a:bodyPr>
          <a:lstStyle/>
          <a:p>
            <a:r>
              <a:rPr lang="fr-FR" sz="2400" b="1" dirty="0">
                <a:latin typeface="Arial" panose="020B0604020202020204" pitchFamily="34" charset="0"/>
                <a:cs typeface="Arial" panose="020B0604020202020204" pitchFamily="34" charset="0"/>
              </a:rPr>
              <a:t>4- Forets Aléatoire</a:t>
            </a:r>
            <a:endParaRPr lang="fr-FR" sz="2000" b="1" dirty="0">
              <a:latin typeface="Arial" panose="020B0604020202020204" pitchFamily="34" charset="0"/>
              <a:cs typeface="Arial" panose="020B0604020202020204" pitchFamily="34" charset="0"/>
            </a:endParaRPr>
          </a:p>
        </p:txBody>
      </p:sp>
      <p:sp>
        <p:nvSpPr>
          <p:cNvPr id="8" name="ZoneTexte 7">
            <a:extLst>
              <a:ext uri="{FF2B5EF4-FFF2-40B4-BE49-F238E27FC236}">
                <a16:creationId xmlns:a16="http://schemas.microsoft.com/office/drawing/2014/main" id="{082315E7-A73E-B03B-9029-82D88C721E3F}"/>
              </a:ext>
            </a:extLst>
          </p:cNvPr>
          <p:cNvSpPr txBox="1"/>
          <p:nvPr/>
        </p:nvSpPr>
        <p:spPr>
          <a:xfrm>
            <a:off x="838200" y="4040035"/>
            <a:ext cx="4736690" cy="1754326"/>
          </a:xfrm>
          <a:prstGeom prst="rect">
            <a:avLst/>
          </a:prstGeom>
          <a:noFill/>
        </p:spPr>
        <p:txBody>
          <a:bodyPr wrap="square" rtlCol="0">
            <a:spAutoFit/>
          </a:bodyPr>
          <a:lstStyle/>
          <a:p>
            <a:r>
              <a:rPr lang="fr-FR" sz="1200" b="1" u="sng" dirty="0">
                <a:latin typeface="Arial" panose="020B0604020202020204" pitchFamily="34" charset="0"/>
                <a:cs typeface="Arial" panose="020B0604020202020204" pitchFamily="34" charset="0"/>
              </a:rPr>
              <a:t>4-2 matrice de confusion</a:t>
            </a:r>
            <a:endParaRPr lang="fr-FR"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fr-FR" sz="1200" dirty="0">
                <a:latin typeface="Arial" panose="020B0604020202020204" pitchFamily="34" charset="0"/>
                <a:cs typeface="Arial" panose="020B0604020202020204" pitchFamily="34" charset="0"/>
              </a:rPr>
              <a:t>Le modèle est bon pour identifier si le dossier client du crédit sera accepté ou non. Avec 905 vrais dossiers acceptés et un taux général de précision de 98,39%, le modèle est capable de détecter les dossiers qui seront acceptés avec un taux de 97.31%.</a:t>
            </a:r>
          </a:p>
          <a:p>
            <a:pPr marL="171450" indent="-171450">
              <a:buFont typeface="Arial" panose="020B0604020202020204" pitchFamily="34" charset="0"/>
              <a:buChar char="•"/>
            </a:pPr>
            <a:r>
              <a:rPr lang="fr-FR" sz="1200" dirty="0">
                <a:latin typeface="Arial" panose="020B0604020202020204" pitchFamily="34" charset="0"/>
                <a:cs typeface="Arial" panose="020B0604020202020204" pitchFamily="34" charset="0"/>
              </a:rPr>
              <a:t>Le modèle a une marge d'amélioration pour réduire les erreurs : Les 25 faux positifs et 39 faux négatifs montrent que le modèle peut progresser sur les erreurs.</a:t>
            </a:r>
          </a:p>
        </p:txBody>
      </p:sp>
      <p:pic>
        <p:nvPicPr>
          <p:cNvPr id="3" name="Image 2" descr="Une image contenant texte, capture d’écran, Police, Tracé">
            <a:extLst>
              <a:ext uri="{FF2B5EF4-FFF2-40B4-BE49-F238E27FC236}">
                <a16:creationId xmlns:a16="http://schemas.microsoft.com/office/drawing/2014/main" id="{252E2261-0611-8E09-CEE6-056E2041A83E}"/>
              </a:ext>
            </a:extLst>
          </p:cNvPr>
          <p:cNvPicPr>
            <a:picLocks noChangeAspect="1"/>
          </p:cNvPicPr>
          <p:nvPr/>
        </p:nvPicPr>
        <p:blipFill>
          <a:blip r:embed="rId4"/>
          <a:stretch>
            <a:fillRect/>
          </a:stretch>
        </p:blipFill>
        <p:spPr>
          <a:xfrm rot="5400000">
            <a:off x="7414387" y="-606925"/>
            <a:ext cx="2529967" cy="554188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4" name="Image 13" descr="Une image contenant capture d’écran, texte, Caractère coloré, carré&#10;&#10;Le contenu généré par l’IA peut être incorrect.">
            <a:extLst>
              <a:ext uri="{FF2B5EF4-FFF2-40B4-BE49-F238E27FC236}">
                <a16:creationId xmlns:a16="http://schemas.microsoft.com/office/drawing/2014/main" id="{7519F00F-2D8E-9DDB-1284-7A6A9C201C98}"/>
              </a:ext>
            </a:extLst>
          </p:cNvPr>
          <p:cNvPicPr>
            <a:picLocks noChangeAspect="1"/>
          </p:cNvPicPr>
          <p:nvPr/>
        </p:nvPicPr>
        <p:blipFill>
          <a:blip r:embed="rId5"/>
          <a:stretch>
            <a:fillRect/>
          </a:stretch>
        </p:blipFill>
        <p:spPr>
          <a:xfrm>
            <a:off x="5882062" y="3581750"/>
            <a:ext cx="5568250" cy="252996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6" name="Espace réservé du numéro de diapositive 15">
            <a:extLst>
              <a:ext uri="{FF2B5EF4-FFF2-40B4-BE49-F238E27FC236}">
                <a16:creationId xmlns:a16="http://schemas.microsoft.com/office/drawing/2014/main" id="{43438794-214D-44AF-70DE-1909177E3C7D}"/>
              </a:ext>
            </a:extLst>
          </p:cNvPr>
          <p:cNvSpPr>
            <a:spLocks noGrp="1"/>
          </p:cNvSpPr>
          <p:nvPr>
            <p:ph type="sldNum" sz="quarter" idx="12"/>
          </p:nvPr>
        </p:nvSpPr>
        <p:spPr>
          <a:xfrm>
            <a:off x="4536829" y="6353704"/>
            <a:ext cx="2743200" cy="365125"/>
          </a:xfrm>
        </p:spPr>
        <p:txBody>
          <a:bodyPr/>
          <a:lstStyle/>
          <a:p>
            <a:pPr algn="ctr"/>
            <a:fld id="{B8B23990-18F8-45D7-B2C5-E1923976F41A}" type="slidenum">
              <a:rPr lang="fr-FR" b="1" smtClean="0"/>
              <a:pPr algn="ctr"/>
              <a:t>8</a:t>
            </a:fld>
            <a:endParaRPr lang="fr-FR" b="1"/>
          </a:p>
        </p:txBody>
      </p:sp>
    </p:spTree>
    <p:extLst>
      <p:ext uri="{BB962C8B-B14F-4D97-AF65-F5344CB8AC3E}">
        <p14:creationId xmlns:p14="http://schemas.microsoft.com/office/powerpoint/2010/main" val="3415581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F88B78-8D9F-EE4F-3B3A-E11D1EF0757A}"/>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2EBEA80-25D8-E29C-2D23-5E7D9C5CE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2B0A0932-65A2-3605-2C6B-07AA04F52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48A5E37B-389E-D630-C24A-ACA8B6328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Espace réservé du contenu 12" descr="Une image contenant Police, affiche, Graphique, conception&#10;&#10;Le contenu généré par l’IA peut être incorrect.">
            <a:extLst>
              <a:ext uri="{FF2B5EF4-FFF2-40B4-BE49-F238E27FC236}">
                <a16:creationId xmlns:a16="http://schemas.microsoft.com/office/drawing/2014/main" id="{6EDE07B6-68C8-A056-A64D-B26B3AF816B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589" y="1875910"/>
            <a:ext cx="578186" cy="2886478"/>
          </a:xfrm>
        </p:spPr>
      </p:pic>
      <p:sp>
        <p:nvSpPr>
          <p:cNvPr id="4" name="Titre 1">
            <a:extLst>
              <a:ext uri="{FF2B5EF4-FFF2-40B4-BE49-F238E27FC236}">
                <a16:creationId xmlns:a16="http://schemas.microsoft.com/office/drawing/2014/main" id="{809AF254-7B6D-F559-9657-659CD6551327}"/>
              </a:ext>
            </a:extLst>
          </p:cNvPr>
          <p:cNvSpPr>
            <a:spLocks noGrp="1"/>
          </p:cNvSpPr>
          <p:nvPr>
            <p:ph type="title"/>
          </p:nvPr>
        </p:nvSpPr>
        <p:spPr>
          <a:xfrm>
            <a:off x="838200" y="681038"/>
            <a:ext cx="9471956" cy="478061"/>
          </a:xfrm>
        </p:spPr>
        <p:txBody>
          <a:bodyPr>
            <a:normAutofit/>
          </a:bodyPr>
          <a:lstStyle/>
          <a:p>
            <a:r>
              <a:rPr lang="fr-FR" sz="2400" b="1" dirty="0">
                <a:latin typeface="Arial" panose="020B0604020202020204" pitchFamily="34" charset="0"/>
                <a:cs typeface="Arial" panose="020B0604020202020204" pitchFamily="34" charset="0"/>
              </a:rPr>
              <a:t>4- Forets Aléatoire</a:t>
            </a:r>
            <a:endParaRPr lang="fr-FR" sz="2000" b="1" dirty="0">
              <a:latin typeface="Arial" panose="020B0604020202020204" pitchFamily="34" charset="0"/>
              <a:cs typeface="Arial" panose="020B0604020202020204" pitchFamily="34" charset="0"/>
            </a:endParaRPr>
          </a:p>
        </p:txBody>
      </p:sp>
      <p:sp>
        <p:nvSpPr>
          <p:cNvPr id="8" name="ZoneTexte 7">
            <a:extLst>
              <a:ext uri="{FF2B5EF4-FFF2-40B4-BE49-F238E27FC236}">
                <a16:creationId xmlns:a16="http://schemas.microsoft.com/office/drawing/2014/main" id="{511D5A1E-C76C-800D-35F6-4F1CB2A434FE}"/>
              </a:ext>
            </a:extLst>
          </p:cNvPr>
          <p:cNvSpPr txBox="1"/>
          <p:nvPr/>
        </p:nvSpPr>
        <p:spPr>
          <a:xfrm>
            <a:off x="838198" y="1159099"/>
            <a:ext cx="10515601" cy="276999"/>
          </a:xfrm>
          <a:prstGeom prst="rect">
            <a:avLst/>
          </a:prstGeom>
          <a:noFill/>
        </p:spPr>
        <p:txBody>
          <a:bodyPr wrap="square" rtlCol="0">
            <a:spAutoFit/>
          </a:bodyPr>
          <a:lstStyle/>
          <a:p>
            <a:r>
              <a:rPr lang="fr-FR" sz="1200" b="1" u="sng" dirty="0">
                <a:latin typeface="Arial" panose="020B0604020202020204" pitchFamily="34" charset="0"/>
                <a:cs typeface="Arial" panose="020B0604020202020204" pitchFamily="34" charset="0"/>
              </a:rPr>
              <a:t>4-3 visualisation de l'arbre a 2 niveaux </a:t>
            </a:r>
          </a:p>
        </p:txBody>
      </p:sp>
      <p:pic>
        <p:nvPicPr>
          <p:cNvPr id="6" name="Image 5" descr="Une image contenant texte, capture d’écran, Police, ligne&#10;&#10;Le contenu généré par l’IA peut être incorrect.">
            <a:extLst>
              <a:ext uri="{FF2B5EF4-FFF2-40B4-BE49-F238E27FC236}">
                <a16:creationId xmlns:a16="http://schemas.microsoft.com/office/drawing/2014/main" id="{19BC4B11-A94D-D779-4A17-4BF7D40B2209}"/>
              </a:ext>
            </a:extLst>
          </p:cNvPr>
          <p:cNvPicPr>
            <a:picLocks noChangeAspect="1"/>
          </p:cNvPicPr>
          <p:nvPr/>
        </p:nvPicPr>
        <p:blipFill>
          <a:blip r:embed="rId4"/>
          <a:stretch>
            <a:fillRect/>
          </a:stretch>
        </p:blipFill>
        <p:spPr>
          <a:xfrm>
            <a:off x="838198" y="2059373"/>
            <a:ext cx="4870940" cy="19239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Image 8" descr="Une image contenant texte, Police, écriture manuscrite, ligne&#10;&#10;Le contenu généré par l’IA peut être incorrect.">
            <a:extLst>
              <a:ext uri="{FF2B5EF4-FFF2-40B4-BE49-F238E27FC236}">
                <a16:creationId xmlns:a16="http://schemas.microsoft.com/office/drawing/2014/main" id="{79E20E76-3EF2-2864-53D8-FFD89372BA1E}"/>
              </a:ext>
            </a:extLst>
          </p:cNvPr>
          <p:cNvPicPr>
            <a:picLocks noChangeAspect="1"/>
          </p:cNvPicPr>
          <p:nvPr/>
        </p:nvPicPr>
        <p:blipFill>
          <a:blip r:embed="rId5"/>
          <a:stretch>
            <a:fillRect/>
          </a:stretch>
        </p:blipFill>
        <p:spPr>
          <a:xfrm>
            <a:off x="5974662" y="1993211"/>
            <a:ext cx="5379137" cy="205631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1" name="Espace réservé du numéro de diapositive 10">
            <a:extLst>
              <a:ext uri="{FF2B5EF4-FFF2-40B4-BE49-F238E27FC236}">
                <a16:creationId xmlns:a16="http://schemas.microsoft.com/office/drawing/2014/main" id="{1EF42B4C-FD70-0B1B-C3CF-424E80F18591}"/>
              </a:ext>
            </a:extLst>
          </p:cNvPr>
          <p:cNvSpPr>
            <a:spLocks noGrp="1"/>
          </p:cNvSpPr>
          <p:nvPr>
            <p:ph type="sldNum" sz="quarter" idx="12"/>
          </p:nvPr>
        </p:nvSpPr>
        <p:spPr>
          <a:xfrm>
            <a:off x="4722700" y="6353704"/>
            <a:ext cx="2743200" cy="365125"/>
          </a:xfrm>
        </p:spPr>
        <p:txBody>
          <a:bodyPr/>
          <a:lstStyle/>
          <a:p>
            <a:pPr algn="ctr"/>
            <a:fld id="{B8B23990-18F8-45D7-B2C5-E1923976F41A}" type="slidenum">
              <a:rPr lang="fr-FR" b="1" smtClean="0"/>
              <a:pPr algn="ctr"/>
              <a:t>9</a:t>
            </a:fld>
            <a:endParaRPr lang="fr-FR" b="1"/>
          </a:p>
        </p:txBody>
      </p:sp>
    </p:spTree>
    <p:extLst>
      <p:ext uri="{BB962C8B-B14F-4D97-AF65-F5344CB8AC3E}">
        <p14:creationId xmlns:p14="http://schemas.microsoft.com/office/powerpoint/2010/main" val="360440002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1472</TotalTime>
  <Words>2336</Words>
  <Application>Microsoft Office PowerPoint</Application>
  <PresentationFormat>Grand écran</PresentationFormat>
  <Paragraphs>268</Paragraphs>
  <Slides>14</Slides>
  <Notes>8</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14</vt:i4>
      </vt:variant>
    </vt:vector>
  </HeadingPairs>
  <TitlesOfParts>
    <vt:vector size="19" baseType="lpstr">
      <vt:lpstr>Aptos</vt:lpstr>
      <vt:lpstr>Aptos Display</vt:lpstr>
      <vt:lpstr>Aptos Narrow</vt:lpstr>
      <vt:lpstr>Arial</vt:lpstr>
      <vt:lpstr>Thème Office</vt:lpstr>
      <vt:lpstr>Formation Data Analyst  Projet Final :  Conception de modèles prédictifs pour l’évaluation des risques sur l’approbation d’un crédit bancaire.</vt:lpstr>
      <vt:lpstr>Table des Matières</vt:lpstr>
      <vt:lpstr>1- Présentation</vt:lpstr>
      <vt:lpstr>Présentation PowerPoint</vt:lpstr>
      <vt:lpstr>2- Analyse exploratoire des données sous Python</vt:lpstr>
      <vt:lpstr>Présentation PowerPoint</vt:lpstr>
      <vt:lpstr>3- Régression Logistique</vt:lpstr>
      <vt:lpstr>4- Forets Aléatoire</vt:lpstr>
      <vt:lpstr>4- Forets Aléatoire</vt:lpstr>
      <vt:lpstr>5- Comparaison Régression Logistique / Forets Aléatoire </vt:lpstr>
      <vt:lpstr>6- Présentation des données sous Power Bi</vt:lpstr>
      <vt:lpstr>6- Présentation des données sous Power Bi</vt:lpstr>
      <vt:lpstr>6- Présentation des données sous Power Bi</vt:lpstr>
      <vt:lpstr>6- Présentation des données sous Power Bi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ROGER MAMATY</dc:creator>
  <cp:lastModifiedBy>ROGER MAMATY</cp:lastModifiedBy>
  <cp:revision>44</cp:revision>
  <dcterms:created xsi:type="dcterms:W3CDTF">2026-01-14T16:47:01Z</dcterms:created>
  <dcterms:modified xsi:type="dcterms:W3CDTF">2026-01-27T15:34:31Z</dcterms:modified>
</cp:coreProperties>
</file>